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13"/>
  </p:notesMasterIdLst>
  <p:sldIdLst>
    <p:sldId id="256" r:id="rId2"/>
    <p:sldId id="257" r:id="rId3"/>
    <p:sldId id="261" r:id="rId4"/>
    <p:sldId id="5422" r:id="rId5"/>
    <p:sldId id="5691" r:id="rId6"/>
    <p:sldId id="5685" r:id="rId7"/>
    <p:sldId id="5689" r:id="rId8"/>
    <p:sldId id="5690" r:id="rId9"/>
    <p:sldId id="5687" r:id="rId10"/>
    <p:sldId id="5688" r:id="rId11"/>
    <p:sldId id="2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u1+5+XPiQyzYapJjujI21o2lHj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D0D"/>
    <a:srgbClr val="C5D300"/>
    <a:srgbClr val="3D8F98"/>
    <a:srgbClr val="A8F2FF"/>
    <a:srgbClr val="91D2DB"/>
    <a:srgbClr val="011CA1"/>
    <a:srgbClr val="F2B377"/>
    <a:srgbClr val="F2AFB0"/>
    <a:srgbClr val="C581AB"/>
    <a:srgbClr val="B879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79"/>
    <p:restoredTop sz="96234"/>
  </p:normalViewPr>
  <p:slideViewPr>
    <p:cSldViewPr snapToGrid="0">
      <p:cViewPr varScale="1">
        <p:scale>
          <a:sx n="120" d="100"/>
          <a:sy n="120" d="100"/>
        </p:scale>
        <p:origin x="5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38" Type="http://customschemas.google.com/relationships/presentationmetadata" Target="metadata"/><Relationship Id="rId2" Type="http://schemas.openxmlformats.org/officeDocument/2006/relationships/slide" Target="slides/slide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0"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Brandon Grotesque Regular" panose="020B0503020203060202" pitchFamily="34" charset="0"/>
                <a:ea typeface="Brandon Grotesque Regular" panose="020B0503020203060202"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Brandon Grotesque Regular" panose="020B0503020203060202" pitchFamily="34" charset="0"/>
                <a:ea typeface="Brandon Grotesque Regular" panose="020B0503020203060202"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Brandon Grotesque Regular" panose="020B0503020203060202" pitchFamily="34" charset="0"/>
                <a:ea typeface="Brandon Grotesque Regular" panose="020B0503020203060202"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Brandon Grotesque Regular" panose="020B0503020203060202" pitchFamily="34"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randon Grotesque Regular" panose="020B0503020203060202" pitchFamily="34" charset="0"/>
        <a:ea typeface="Brandon Grotesque Regular" panose="020B0503020203060202"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934720" y="4415790"/>
            <a:ext cx="5140960" cy="4183380"/>
          </a:xfrm>
          <a:prstGeom prst="rect">
            <a:avLst/>
          </a:prstGeom>
          <a:noFill/>
          <a:ln>
            <a:noFill/>
          </a:ln>
        </p:spPr>
        <p:txBody>
          <a:bodyPr spcFirstLastPara="1" wrap="square" lIns="93150" tIns="46550" rIns="93150" bIns="46550" anchor="t" anchorCtr="0">
            <a:noAutofit/>
          </a:bodyPr>
          <a:lstStyle/>
          <a:p>
            <a:pPr marL="0" lvl="0" indent="0" algn="l" rtl="0">
              <a:spcBef>
                <a:spcPts val="0"/>
              </a:spcBef>
              <a:spcAft>
                <a:spcPts val="0"/>
              </a:spcAft>
              <a:buNone/>
            </a:pPr>
            <a:endParaRPr dirty="0">
              <a:latin typeface="Brandon Grotesque Regular" panose="020B0503020203060202" pitchFamily="34" charset="0"/>
            </a:endParaRPr>
          </a:p>
        </p:txBody>
      </p:sp>
      <p:sp>
        <p:nvSpPr>
          <p:cNvPr id="45" name="Google Shape;45;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Brandon Grotesque Regular" panose="020B0503020203060202" pitchFamily="34" charset="0"/>
              </a:rPr>
              <a:t>Take out subscription/package + notate removed subscribers</a:t>
            </a:r>
            <a:endParaRPr dirty="0">
              <a:latin typeface="Brandon Grotesque Regular" panose="020B0503020203060202" pitchFamily="34" charset="0"/>
            </a:endParaRPr>
          </a:p>
          <a:p>
            <a:pPr marL="0" lvl="0" indent="0" algn="l" rtl="0">
              <a:spcBef>
                <a:spcPts val="0"/>
              </a:spcBef>
              <a:spcAft>
                <a:spcPts val="0"/>
              </a:spcAft>
              <a:buNone/>
            </a:pPr>
            <a:endParaRPr dirty="0">
              <a:latin typeface="Brandon Grotesque Regular" panose="020B0503020203060202" pitchFamily="34" charset="0"/>
            </a:endParaRPr>
          </a:p>
          <a:p>
            <a:pPr marL="0" lvl="0" indent="0" algn="l" rtl="0">
              <a:spcBef>
                <a:spcPts val="0"/>
              </a:spcBef>
              <a:spcAft>
                <a:spcPts val="0"/>
              </a:spcAft>
              <a:buNone/>
            </a:pPr>
            <a:r>
              <a:rPr lang="en-US" dirty="0">
                <a:latin typeface="Brandon Grotesque Regular" panose="020B0503020203060202" pitchFamily="34" charset="0"/>
              </a:rPr>
              <a:t>Look @ overall how people are aware – don’t rely on age</a:t>
            </a:r>
            <a:endParaRPr dirty="0">
              <a:latin typeface="Brandon Grotesque Regular" panose="020B0503020203060202" pitchFamily="34" charset="0"/>
            </a:endParaRPr>
          </a:p>
          <a:p>
            <a:pPr marL="0" lvl="0" indent="0" algn="l" rtl="0">
              <a:spcBef>
                <a:spcPts val="0"/>
              </a:spcBef>
              <a:spcAft>
                <a:spcPts val="0"/>
              </a:spcAft>
              <a:buNone/>
            </a:pPr>
            <a:endParaRPr dirty="0">
              <a:latin typeface="Brandon Grotesque Regular" panose="020B0503020203060202" pitchFamily="34" charset="0"/>
            </a:endParaRPr>
          </a:p>
          <a:p>
            <a:pPr marL="0" lvl="0" indent="0" algn="l" rtl="0">
              <a:spcBef>
                <a:spcPts val="0"/>
              </a:spcBef>
              <a:spcAft>
                <a:spcPts val="0"/>
              </a:spcAft>
              <a:buNone/>
            </a:pPr>
            <a:r>
              <a:rPr lang="en-US" dirty="0">
                <a:latin typeface="Brandon Grotesque Regular" panose="020B0503020203060202" pitchFamily="34" charset="0"/>
              </a:rPr>
              <a:t>Traditional media is still strong</a:t>
            </a:r>
            <a:endParaRPr dirty="0">
              <a:latin typeface="Brandon Grotesque Regular" panose="020B0503020203060202" pitchFamily="34" charset="0"/>
            </a:endParaRPr>
          </a:p>
        </p:txBody>
      </p:sp>
      <p:sp>
        <p:nvSpPr>
          <p:cNvPr id="57" name="Google Shape;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Brandon Grotesque Regular" panose="020B0503020203060202" pitchFamily="34" charset="0"/>
                <a:ea typeface="Arial"/>
                <a:cs typeface="Arial"/>
                <a:sym typeface="Arial"/>
              </a:rPr>
              <a:t>2</a:t>
            </a:fld>
            <a:endParaRPr sz="1200" b="0" i="0" u="none" strike="noStrike" cap="none" dirty="0">
              <a:solidFill>
                <a:srgbClr val="000000"/>
              </a:solidFill>
              <a:latin typeface="Brandon Grotesque Regular" panose="020B0503020203060202" pitchFamily="34" charset="0"/>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Brandon Grotesque Regular" panose="020B0503020203060202" pitchFamily="34" charset="0"/>
              </a:rPr>
              <a:t>Take out subscription/package + notate removed subscribers</a:t>
            </a:r>
            <a:endParaRPr dirty="0">
              <a:latin typeface="Brandon Grotesque Regular" panose="020B0503020203060202" pitchFamily="34" charset="0"/>
            </a:endParaRPr>
          </a:p>
          <a:p>
            <a:pPr marL="0" lvl="0" indent="0" algn="l" rtl="0">
              <a:spcBef>
                <a:spcPts val="0"/>
              </a:spcBef>
              <a:spcAft>
                <a:spcPts val="0"/>
              </a:spcAft>
              <a:buNone/>
            </a:pPr>
            <a:endParaRPr dirty="0">
              <a:latin typeface="Brandon Grotesque Regular" panose="020B0503020203060202" pitchFamily="34" charset="0"/>
            </a:endParaRPr>
          </a:p>
          <a:p>
            <a:pPr marL="0" lvl="0" indent="0" algn="l" rtl="0">
              <a:spcBef>
                <a:spcPts val="0"/>
              </a:spcBef>
              <a:spcAft>
                <a:spcPts val="0"/>
              </a:spcAft>
              <a:buNone/>
            </a:pPr>
            <a:r>
              <a:rPr lang="en-US" dirty="0">
                <a:latin typeface="Brandon Grotesque Regular" panose="020B0503020203060202" pitchFamily="34" charset="0"/>
              </a:rPr>
              <a:t>Look @ overall how people are aware – don’t rely on age</a:t>
            </a:r>
            <a:endParaRPr dirty="0">
              <a:latin typeface="Brandon Grotesque Regular" panose="020B0503020203060202" pitchFamily="34" charset="0"/>
            </a:endParaRPr>
          </a:p>
          <a:p>
            <a:pPr marL="0" lvl="0" indent="0" algn="l" rtl="0">
              <a:spcBef>
                <a:spcPts val="0"/>
              </a:spcBef>
              <a:spcAft>
                <a:spcPts val="0"/>
              </a:spcAft>
              <a:buNone/>
            </a:pPr>
            <a:endParaRPr dirty="0">
              <a:latin typeface="Brandon Grotesque Regular" panose="020B0503020203060202" pitchFamily="34" charset="0"/>
            </a:endParaRPr>
          </a:p>
          <a:p>
            <a:pPr marL="0" lvl="0" indent="0" algn="l" rtl="0">
              <a:spcBef>
                <a:spcPts val="0"/>
              </a:spcBef>
              <a:spcAft>
                <a:spcPts val="0"/>
              </a:spcAft>
              <a:buNone/>
            </a:pPr>
            <a:r>
              <a:rPr lang="en-US" dirty="0">
                <a:latin typeface="Brandon Grotesque Regular" panose="020B0503020203060202" pitchFamily="34" charset="0"/>
              </a:rPr>
              <a:t>Traditional media is still strong</a:t>
            </a:r>
            <a:endParaRPr dirty="0">
              <a:latin typeface="Brandon Grotesque Regular" panose="020B0503020203060202" pitchFamily="34" charset="0"/>
            </a:endParaRPr>
          </a:p>
        </p:txBody>
      </p:sp>
      <p:sp>
        <p:nvSpPr>
          <p:cNvPr id="57" name="Google Shape;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Brandon Grotesque Regular" panose="020B0503020203060202" pitchFamily="34" charset="0"/>
                <a:ea typeface="Arial"/>
                <a:cs typeface="Arial"/>
                <a:sym typeface="Arial"/>
              </a:rPr>
              <a:t>3</a:t>
            </a:fld>
            <a:endParaRPr sz="1200" b="0" i="0" u="none" strike="noStrike" cap="none" dirty="0">
              <a:solidFill>
                <a:srgbClr val="000000"/>
              </a:solidFill>
              <a:latin typeface="Brandon Grotesque Regular" panose="020B0503020203060202" pitchFamily="34" charset="0"/>
              <a:ea typeface="Arial"/>
              <a:cs typeface="Arial"/>
              <a:sym typeface="Arial"/>
            </a:endParaRPr>
          </a:p>
        </p:txBody>
      </p:sp>
    </p:spTree>
    <p:extLst>
      <p:ext uri="{BB962C8B-B14F-4D97-AF65-F5344CB8AC3E}">
        <p14:creationId xmlns:p14="http://schemas.microsoft.com/office/powerpoint/2010/main" val="407286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Brandon Grotesque Regular" panose="020B0503020203060202" pitchFamily="34" charset="0"/>
            </a:endParaRPr>
          </a:p>
        </p:txBody>
      </p:sp>
      <p:sp>
        <p:nvSpPr>
          <p:cNvPr id="71" name="Google Shape;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Google Shape;36;p2">
            <a:extLst>
              <a:ext uri="{FF2B5EF4-FFF2-40B4-BE49-F238E27FC236}">
                <a16:creationId xmlns:a16="http://schemas.microsoft.com/office/drawing/2014/main" id="{A98364C7-AD7F-EB45-BD5B-870A6447A2E3}"/>
              </a:ext>
            </a:extLst>
          </p:cNvPr>
          <p:cNvSpPr txBox="1"/>
          <p:nvPr/>
        </p:nvSpPr>
        <p:spPr>
          <a:xfrm>
            <a:off x="526895" y="6403053"/>
            <a:ext cx="4279721" cy="189595"/>
          </a:xfrm>
          <a:prstGeom prst="rect">
            <a:avLst/>
          </a:prstGeom>
          <a:noFill/>
          <a:ln>
            <a:noFill/>
          </a:ln>
        </p:spPr>
        <p:txBody>
          <a:bodyPr spcFirstLastPara="1" wrap="square" lIns="29650" tIns="29650" rIns="29650" bIns="29650" anchor="t" anchorCtr="0">
            <a:spAutoFit/>
          </a:bodyPr>
          <a:lstStyle/>
          <a:p>
            <a:pPr marL="0" marR="0" lvl="0" indent="0" algn="l" rtl="0">
              <a:lnSpc>
                <a:spcPct val="100000"/>
              </a:lnSpc>
              <a:spcBef>
                <a:spcPts val="0"/>
              </a:spcBef>
              <a:spcAft>
                <a:spcPts val="0"/>
              </a:spcAft>
              <a:buClr>
                <a:srgbClr val="000090"/>
              </a:buClr>
              <a:buSzPts val="843"/>
              <a:buFont typeface="Palatino"/>
              <a:buNone/>
            </a:pPr>
            <a:r>
              <a:rPr lang="en-US" sz="843" u="none" strike="noStrike" cap="none" dirty="0">
                <a:solidFill>
                  <a:srgbClr val="000090"/>
                </a:solidFill>
                <a:latin typeface="Brandon Grotesque Regular" panose="020B0503020203060202" pitchFamily="34" charset="0"/>
                <a:ea typeface="Palatino"/>
                <a:cs typeface="Palatino"/>
                <a:sym typeface="Palatino"/>
              </a:rPr>
              <a:t>|</a:t>
            </a:r>
            <a:r>
              <a:rPr lang="en-US" sz="843" u="none" strike="noStrike" cap="none" dirty="0">
                <a:solidFill>
                  <a:srgbClr val="500097"/>
                </a:solidFill>
                <a:latin typeface="Brandon Grotesque Regular" panose="020B0503020203060202" pitchFamily="34" charset="0"/>
                <a:ea typeface="Palatino"/>
                <a:cs typeface="Palatino"/>
                <a:sym typeface="Palatino"/>
              </a:rPr>
              <a:t>  </a:t>
            </a:r>
            <a:r>
              <a:rPr lang="en-US" sz="843" u="none" strike="noStrike" cap="none" dirty="0">
                <a:solidFill>
                  <a:srgbClr val="414141"/>
                </a:solidFill>
                <a:latin typeface="Brandon Grotesque Regular" panose="020B0503020203060202" pitchFamily="34" charset="0"/>
                <a:ea typeface="Palatino"/>
                <a:cs typeface="Palatino"/>
                <a:sym typeface="Palatino"/>
              </a:rPr>
              <a:t>ADVISORY BOARD FOR THE ARTS – Confidential for ABA members only </a:t>
            </a:r>
            <a:endParaRPr dirty="0">
              <a:latin typeface="Brandon Grotesque Regular" panose="020B0503020203060202" pitchFamily="34" charset="0"/>
            </a:endParaRPr>
          </a:p>
        </p:txBody>
      </p:sp>
      <p:cxnSp>
        <p:nvCxnSpPr>
          <p:cNvPr id="8" name="Google Shape;37;p2">
            <a:extLst>
              <a:ext uri="{FF2B5EF4-FFF2-40B4-BE49-F238E27FC236}">
                <a16:creationId xmlns:a16="http://schemas.microsoft.com/office/drawing/2014/main" id="{90DE5E52-065B-DF47-BE6E-DE6CD89F8E0E}"/>
              </a:ext>
            </a:extLst>
          </p:cNvPr>
          <p:cNvCxnSpPr>
            <a:cxnSpLocks/>
          </p:cNvCxnSpPr>
          <p:nvPr/>
        </p:nvCxnSpPr>
        <p:spPr>
          <a:xfrm>
            <a:off x="425583" y="6273242"/>
            <a:ext cx="11255555" cy="0"/>
          </a:xfrm>
          <a:prstGeom prst="straightConnector1">
            <a:avLst/>
          </a:prstGeom>
          <a:noFill/>
          <a:ln w="9525" cap="flat" cmpd="sng">
            <a:solidFill>
              <a:srgbClr val="BFBFBF"/>
            </a:solidFill>
            <a:prstDash val="solid"/>
            <a:miter lim="400000"/>
            <a:headEnd type="none" w="sm" len="sm"/>
            <a:tailEnd type="none" w="sm" len="sm"/>
          </a:ln>
        </p:spPr>
      </p:cxnSp>
      <p:sp>
        <p:nvSpPr>
          <p:cNvPr id="9" name="Google Shape;39;p2">
            <a:extLst>
              <a:ext uri="{FF2B5EF4-FFF2-40B4-BE49-F238E27FC236}">
                <a16:creationId xmlns:a16="http://schemas.microsoft.com/office/drawing/2014/main" id="{5C8F20DE-51FA-9444-A4D5-ECB840405DFD}"/>
              </a:ext>
            </a:extLst>
          </p:cNvPr>
          <p:cNvSpPr txBox="1"/>
          <p:nvPr/>
        </p:nvSpPr>
        <p:spPr>
          <a:xfrm>
            <a:off x="373248" y="6403053"/>
            <a:ext cx="389159" cy="189145"/>
          </a:xfrm>
          <a:prstGeom prst="rect">
            <a:avLst/>
          </a:prstGeom>
          <a:noFill/>
          <a:ln>
            <a:noFill/>
          </a:ln>
        </p:spPr>
        <p:txBody>
          <a:bodyPr spcFirstLastPara="1" wrap="square" lIns="29650" tIns="29650" rIns="29650" bIns="29650" anchor="t" anchorCtr="0">
            <a:spAutoFit/>
          </a:bodyPr>
          <a:lstStyle/>
          <a:p>
            <a:pPr marL="0" marR="0" lvl="0" indent="0" algn="l" rtl="0">
              <a:lnSpc>
                <a:spcPct val="100000"/>
              </a:lnSpc>
              <a:spcBef>
                <a:spcPts val="0"/>
              </a:spcBef>
              <a:spcAft>
                <a:spcPts val="0"/>
              </a:spcAft>
              <a:buClr>
                <a:srgbClr val="414141"/>
              </a:buClr>
              <a:buSzPts val="843"/>
              <a:buFont typeface="Palatino"/>
              <a:buNone/>
            </a:pPr>
            <a:fld id="{E172439F-5AAF-D541-AF11-F7E3B420CE72}" type="slidenum">
              <a:rPr lang="en-US" sz="840" smtClean="0">
                <a:latin typeface="Brandon Grotesque Regular" panose="020B0503020203060202" pitchFamily="34" charset="0"/>
              </a:rPr>
              <a:pPr marL="0" marR="0" lvl="0" indent="0" algn="l" rtl="0">
                <a:lnSpc>
                  <a:spcPct val="100000"/>
                </a:lnSpc>
                <a:spcBef>
                  <a:spcPts val="0"/>
                </a:spcBef>
                <a:spcAft>
                  <a:spcPts val="0"/>
                </a:spcAft>
                <a:buClr>
                  <a:srgbClr val="414141"/>
                </a:buClr>
                <a:buSzPts val="843"/>
                <a:buFont typeface="Palatino"/>
                <a:buNone/>
              </a:pPr>
              <a:t>‹#›</a:t>
            </a:fld>
            <a:endParaRPr sz="840" dirty="0">
              <a:latin typeface="Brandon Grotesque Regular" panose="020B0503020203060202" pitchFamily="34" charset="0"/>
            </a:endParaRPr>
          </a:p>
        </p:txBody>
      </p:sp>
      <p:grpSp>
        <p:nvGrpSpPr>
          <p:cNvPr id="13" name="Group 12">
            <a:extLst>
              <a:ext uri="{FF2B5EF4-FFF2-40B4-BE49-F238E27FC236}">
                <a16:creationId xmlns:a16="http://schemas.microsoft.com/office/drawing/2014/main" id="{71C73BFC-ECE5-0C46-AB1A-391DD959E544}"/>
              </a:ext>
            </a:extLst>
          </p:cNvPr>
          <p:cNvGrpSpPr/>
          <p:nvPr/>
        </p:nvGrpSpPr>
        <p:grpSpPr>
          <a:xfrm>
            <a:off x="420624" y="1097280"/>
            <a:ext cx="11338560" cy="59412"/>
            <a:chOff x="214392" y="1161069"/>
            <a:chExt cx="11732217" cy="59412"/>
          </a:xfrm>
        </p:grpSpPr>
        <p:cxnSp>
          <p:nvCxnSpPr>
            <p:cNvPr id="14" name="Straight Connector 13">
              <a:extLst>
                <a:ext uri="{FF2B5EF4-FFF2-40B4-BE49-F238E27FC236}">
                  <a16:creationId xmlns:a16="http://schemas.microsoft.com/office/drawing/2014/main" id="{90C9CD34-3FFE-4345-8F5B-B39552B8F59D}"/>
                </a:ext>
              </a:extLst>
            </p:cNvPr>
            <p:cNvCxnSpPr/>
            <p:nvPr/>
          </p:nvCxnSpPr>
          <p:spPr>
            <a:xfrm>
              <a:off x="214392" y="1161069"/>
              <a:ext cx="11732217" cy="0"/>
            </a:xfrm>
            <a:prstGeom prst="line">
              <a:avLst/>
            </a:prstGeom>
            <a:ln w="12700" cmpd="sng">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A0232E-433D-7943-B275-2C9B782E808F}"/>
                </a:ext>
              </a:extLst>
            </p:cNvPr>
            <p:cNvCxnSpPr/>
            <p:nvPr/>
          </p:nvCxnSpPr>
          <p:spPr>
            <a:xfrm>
              <a:off x="214392" y="1220481"/>
              <a:ext cx="11732217" cy="0"/>
            </a:xfrm>
            <a:prstGeom prst="line">
              <a:avLst/>
            </a:prstGeom>
            <a:ln w="12700" cmpd="sng">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 name="Title 1">
            <a:extLst>
              <a:ext uri="{FF2B5EF4-FFF2-40B4-BE49-F238E27FC236}">
                <a16:creationId xmlns:a16="http://schemas.microsoft.com/office/drawing/2014/main" id="{0FA8DF85-EC11-4E9F-90B1-A1FBF8ED1ADE}"/>
              </a:ext>
            </a:extLst>
          </p:cNvPr>
          <p:cNvSpPr>
            <a:spLocks noGrp="1"/>
          </p:cNvSpPr>
          <p:nvPr>
            <p:ph type="title"/>
          </p:nvPr>
        </p:nvSpPr>
        <p:spPr>
          <a:xfrm>
            <a:off x="373248" y="465603"/>
            <a:ext cx="10515600" cy="572266"/>
          </a:xfrm>
        </p:spPr>
        <p:txBody>
          <a:bodyPr/>
          <a:lstStyle/>
          <a:p>
            <a:r>
              <a:rPr lang="en-US"/>
              <a:t>Click to edit Master title style</a:t>
            </a:r>
            <a:endParaRPr lang="en-US" dirty="0"/>
          </a:p>
        </p:txBody>
      </p:sp>
    </p:spTree>
    <p:extLst>
      <p:ext uri="{BB962C8B-B14F-4D97-AF65-F5344CB8AC3E}">
        <p14:creationId xmlns:p14="http://schemas.microsoft.com/office/powerpoint/2010/main" val="3319974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cxnSp>
        <p:nvCxnSpPr>
          <p:cNvPr id="10" name="Google Shape;37;p2">
            <a:extLst>
              <a:ext uri="{FF2B5EF4-FFF2-40B4-BE49-F238E27FC236}">
                <a16:creationId xmlns:a16="http://schemas.microsoft.com/office/drawing/2014/main" id="{A6EB7F92-4D4E-A14D-8614-B076DC08C6F2}"/>
              </a:ext>
            </a:extLst>
          </p:cNvPr>
          <p:cNvCxnSpPr>
            <a:cxnSpLocks/>
          </p:cNvCxnSpPr>
          <p:nvPr/>
        </p:nvCxnSpPr>
        <p:spPr>
          <a:xfrm>
            <a:off x="236111" y="6429024"/>
            <a:ext cx="11744079" cy="0"/>
          </a:xfrm>
          <a:prstGeom prst="straightConnector1">
            <a:avLst/>
          </a:prstGeom>
          <a:noFill/>
          <a:ln w="9525" cap="flat" cmpd="sng">
            <a:solidFill>
              <a:srgbClr val="BFBFBF"/>
            </a:solidFill>
            <a:prstDash val="solid"/>
            <a:miter lim="400000"/>
            <a:headEnd type="none" w="sm" len="sm"/>
            <a:tailEnd type="none" w="sm" len="sm"/>
          </a:ln>
        </p:spPr>
      </p:cxnSp>
    </p:spTree>
    <p:extLst>
      <p:ext uri="{BB962C8B-B14F-4D97-AF65-F5344CB8AC3E}">
        <p14:creationId xmlns:p14="http://schemas.microsoft.com/office/powerpoint/2010/main" val="379169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Google Shape;36;p2">
            <a:extLst>
              <a:ext uri="{FF2B5EF4-FFF2-40B4-BE49-F238E27FC236}">
                <a16:creationId xmlns:a16="http://schemas.microsoft.com/office/drawing/2014/main" id="{A98364C7-AD7F-EB45-BD5B-870A6447A2E3}"/>
              </a:ext>
            </a:extLst>
          </p:cNvPr>
          <p:cNvSpPr txBox="1"/>
          <p:nvPr/>
        </p:nvSpPr>
        <p:spPr>
          <a:xfrm>
            <a:off x="526895" y="6403053"/>
            <a:ext cx="4279721" cy="189595"/>
          </a:xfrm>
          <a:prstGeom prst="rect">
            <a:avLst/>
          </a:prstGeom>
          <a:noFill/>
          <a:ln>
            <a:noFill/>
          </a:ln>
        </p:spPr>
        <p:txBody>
          <a:bodyPr spcFirstLastPara="1" wrap="square" lIns="29650" tIns="29650" rIns="29650" bIns="29650" anchor="t" anchorCtr="0">
            <a:spAutoFit/>
          </a:bodyPr>
          <a:lstStyle/>
          <a:p>
            <a:pPr marL="0" marR="0" lvl="0" indent="0" algn="l" rtl="0">
              <a:lnSpc>
                <a:spcPct val="100000"/>
              </a:lnSpc>
              <a:spcBef>
                <a:spcPts val="0"/>
              </a:spcBef>
              <a:spcAft>
                <a:spcPts val="0"/>
              </a:spcAft>
              <a:buClr>
                <a:srgbClr val="000090"/>
              </a:buClr>
              <a:buSzPts val="843"/>
              <a:buFont typeface="Palatino"/>
              <a:buNone/>
            </a:pPr>
            <a:r>
              <a:rPr lang="en-US" sz="843" u="none" strike="noStrike" cap="none" dirty="0">
                <a:solidFill>
                  <a:srgbClr val="000090"/>
                </a:solidFill>
                <a:latin typeface="Brandon Grotesque Regular" panose="020B0503020203060202" pitchFamily="34" charset="0"/>
                <a:ea typeface="Palatino"/>
                <a:cs typeface="Palatino"/>
                <a:sym typeface="Palatino"/>
              </a:rPr>
              <a:t>|</a:t>
            </a:r>
            <a:r>
              <a:rPr lang="en-US" sz="843" u="none" strike="noStrike" cap="none" dirty="0">
                <a:solidFill>
                  <a:srgbClr val="500097"/>
                </a:solidFill>
                <a:latin typeface="Brandon Grotesque Regular" panose="020B0503020203060202" pitchFamily="34" charset="0"/>
                <a:ea typeface="Palatino"/>
                <a:cs typeface="Palatino"/>
                <a:sym typeface="Palatino"/>
              </a:rPr>
              <a:t>  </a:t>
            </a:r>
            <a:r>
              <a:rPr lang="en-US" sz="843" u="none" strike="noStrike" cap="none" dirty="0">
                <a:solidFill>
                  <a:srgbClr val="414141"/>
                </a:solidFill>
                <a:latin typeface="Brandon Grotesque Regular" panose="020B0503020203060202" pitchFamily="34" charset="0"/>
                <a:ea typeface="Palatino"/>
                <a:cs typeface="Palatino"/>
                <a:sym typeface="Palatino"/>
              </a:rPr>
              <a:t>ADVISORY BOARD FOR THE ARTS – Confidential for ABA members only </a:t>
            </a:r>
            <a:endParaRPr dirty="0">
              <a:latin typeface="Brandon Grotesque Regular" panose="020B0503020203060202" pitchFamily="34" charset="0"/>
            </a:endParaRPr>
          </a:p>
        </p:txBody>
      </p:sp>
      <p:cxnSp>
        <p:nvCxnSpPr>
          <p:cNvPr id="8" name="Google Shape;37;p2">
            <a:extLst>
              <a:ext uri="{FF2B5EF4-FFF2-40B4-BE49-F238E27FC236}">
                <a16:creationId xmlns:a16="http://schemas.microsoft.com/office/drawing/2014/main" id="{90DE5E52-065B-DF47-BE6E-DE6CD89F8E0E}"/>
              </a:ext>
            </a:extLst>
          </p:cNvPr>
          <p:cNvCxnSpPr>
            <a:cxnSpLocks/>
          </p:cNvCxnSpPr>
          <p:nvPr/>
        </p:nvCxnSpPr>
        <p:spPr>
          <a:xfrm>
            <a:off x="425583" y="6273242"/>
            <a:ext cx="11255555" cy="0"/>
          </a:xfrm>
          <a:prstGeom prst="straightConnector1">
            <a:avLst/>
          </a:prstGeom>
          <a:noFill/>
          <a:ln w="9525" cap="flat" cmpd="sng">
            <a:solidFill>
              <a:srgbClr val="BFBFBF"/>
            </a:solidFill>
            <a:prstDash val="solid"/>
            <a:miter lim="400000"/>
            <a:headEnd type="none" w="sm" len="sm"/>
            <a:tailEnd type="none" w="sm" len="sm"/>
          </a:ln>
        </p:spPr>
      </p:cxnSp>
      <p:sp>
        <p:nvSpPr>
          <p:cNvPr id="9" name="Google Shape;39;p2">
            <a:extLst>
              <a:ext uri="{FF2B5EF4-FFF2-40B4-BE49-F238E27FC236}">
                <a16:creationId xmlns:a16="http://schemas.microsoft.com/office/drawing/2014/main" id="{5C8F20DE-51FA-9444-A4D5-ECB840405DFD}"/>
              </a:ext>
            </a:extLst>
          </p:cNvPr>
          <p:cNvSpPr txBox="1"/>
          <p:nvPr/>
        </p:nvSpPr>
        <p:spPr>
          <a:xfrm>
            <a:off x="373248" y="6403053"/>
            <a:ext cx="389159" cy="189145"/>
          </a:xfrm>
          <a:prstGeom prst="rect">
            <a:avLst/>
          </a:prstGeom>
          <a:noFill/>
          <a:ln>
            <a:noFill/>
          </a:ln>
        </p:spPr>
        <p:txBody>
          <a:bodyPr spcFirstLastPara="1" wrap="square" lIns="29650" tIns="29650" rIns="29650" bIns="29650" anchor="t" anchorCtr="0">
            <a:spAutoFit/>
          </a:bodyPr>
          <a:lstStyle/>
          <a:p>
            <a:pPr marL="0" marR="0" lvl="0" indent="0" algn="l" rtl="0">
              <a:lnSpc>
                <a:spcPct val="100000"/>
              </a:lnSpc>
              <a:spcBef>
                <a:spcPts val="0"/>
              </a:spcBef>
              <a:spcAft>
                <a:spcPts val="0"/>
              </a:spcAft>
              <a:buClr>
                <a:srgbClr val="414141"/>
              </a:buClr>
              <a:buSzPts val="843"/>
              <a:buFont typeface="Palatino"/>
              <a:buNone/>
            </a:pPr>
            <a:fld id="{E172439F-5AAF-D541-AF11-F7E3B420CE72}" type="slidenum">
              <a:rPr lang="en-US" sz="840" smtClean="0">
                <a:latin typeface="Brandon Grotesque Regular" panose="020B0503020203060202" pitchFamily="34" charset="0"/>
              </a:rPr>
              <a:pPr marL="0" marR="0" lvl="0" indent="0" algn="l" rtl="0">
                <a:lnSpc>
                  <a:spcPct val="100000"/>
                </a:lnSpc>
                <a:spcBef>
                  <a:spcPts val="0"/>
                </a:spcBef>
                <a:spcAft>
                  <a:spcPts val="0"/>
                </a:spcAft>
                <a:buClr>
                  <a:srgbClr val="414141"/>
                </a:buClr>
                <a:buSzPts val="843"/>
                <a:buFont typeface="Palatino"/>
                <a:buNone/>
              </a:pPr>
              <a:t>‹#›</a:t>
            </a:fld>
            <a:endParaRPr sz="840" dirty="0">
              <a:latin typeface="Brandon Grotesque Regular" panose="020B0503020203060202" pitchFamily="34" charset="0"/>
            </a:endParaRPr>
          </a:p>
        </p:txBody>
      </p:sp>
      <p:grpSp>
        <p:nvGrpSpPr>
          <p:cNvPr id="13" name="Group 12">
            <a:extLst>
              <a:ext uri="{FF2B5EF4-FFF2-40B4-BE49-F238E27FC236}">
                <a16:creationId xmlns:a16="http://schemas.microsoft.com/office/drawing/2014/main" id="{71C73BFC-ECE5-0C46-AB1A-391DD959E544}"/>
              </a:ext>
            </a:extLst>
          </p:cNvPr>
          <p:cNvGrpSpPr/>
          <p:nvPr/>
        </p:nvGrpSpPr>
        <p:grpSpPr>
          <a:xfrm>
            <a:off x="420624" y="1097280"/>
            <a:ext cx="11338560" cy="59412"/>
            <a:chOff x="214392" y="1161069"/>
            <a:chExt cx="11732217" cy="59412"/>
          </a:xfrm>
        </p:grpSpPr>
        <p:cxnSp>
          <p:nvCxnSpPr>
            <p:cNvPr id="14" name="Straight Connector 13">
              <a:extLst>
                <a:ext uri="{FF2B5EF4-FFF2-40B4-BE49-F238E27FC236}">
                  <a16:creationId xmlns:a16="http://schemas.microsoft.com/office/drawing/2014/main" id="{90C9CD34-3FFE-4345-8F5B-B39552B8F59D}"/>
                </a:ext>
              </a:extLst>
            </p:cNvPr>
            <p:cNvCxnSpPr/>
            <p:nvPr/>
          </p:nvCxnSpPr>
          <p:spPr>
            <a:xfrm>
              <a:off x="214392" y="1161069"/>
              <a:ext cx="11732217" cy="0"/>
            </a:xfrm>
            <a:prstGeom prst="line">
              <a:avLst/>
            </a:prstGeom>
            <a:ln w="12700" cmpd="sng">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A0232E-433D-7943-B275-2C9B782E808F}"/>
                </a:ext>
              </a:extLst>
            </p:cNvPr>
            <p:cNvCxnSpPr/>
            <p:nvPr/>
          </p:nvCxnSpPr>
          <p:spPr>
            <a:xfrm>
              <a:off x="214392" y="1220481"/>
              <a:ext cx="11732217" cy="0"/>
            </a:xfrm>
            <a:prstGeom prst="line">
              <a:avLst/>
            </a:prstGeom>
            <a:ln w="12700" cmpd="sng">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676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 Horizontal" type="tx">
  <p:cSld name="Photo - Horizontal">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09600" y="274637"/>
            <a:ext cx="10972800" cy="731652"/>
          </a:xfrm>
          <a:prstGeom prst="rect">
            <a:avLst/>
          </a:prstGeom>
          <a:noFill/>
          <a:ln>
            <a:noFill/>
          </a:ln>
        </p:spPr>
        <p:txBody>
          <a:bodyPr spcFirstLastPara="1" wrap="square" lIns="65000" tIns="65000" rIns="65000" bIns="65000" anchor="ctr" anchorCtr="0">
            <a:normAutofit/>
          </a:bodyPr>
          <a:lstStyle>
            <a:lvl1pPr lvl="0" algn="l">
              <a:lnSpc>
                <a:spcPct val="100000"/>
              </a:lnSpc>
              <a:spcBef>
                <a:spcPts val="0"/>
              </a:spcBef>
              <a:spcAft>
                <a:spcPts val="0"/>
              </a:spcAft>
              <a:buClr>
                <a:srgbClr val="000000"/>
              </a:buClr>
              <a:buSzPts val="1800"/>
              <a:buNone/>
              <a:defRPr>
                <a:latin typeface="Brandon Grotesque Regular" panose="020B0503020203060202" pitchFamily="34" charset="0"/>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rPr lang="en-US"/>
              <a:t>Click to edit Master title style</a:t>
            </a:r>
            <a:endParaRPr dirty="0"/>
          </a:p>
        </p:txBody>
      </p:sp>
      <p:sp>
        <p:nvSpPr>
          <p:cNvPr id="11" name="Google Shape;11;p23"/>
          <p:cNvSpPr txBox="1"/>
          <p:nvPr/>
        </p:nvSpPr>
        <p:spPr>
          <a:xfrm>
            <a:off x="609599" y="802335"/>
            <a:ext cx="10972803" cy="464601"/>
          </a:xfrm>
          <a:prstGeom prst="rect">
            <a:avLst/>
          </a:prstGeom>
          <a:noFill/>
          <a:ln>
            <a:noFill/>
          </a:ln>
        </p:spPr>
        <p:txBody>
          <a:bodyPr spcFirstLastPara="1" wrap="square" lIns="42200" tIns="42200" rIns="42200" bIns="42200" anchor="ctr" anchorCtr="0">
            <a:normAutofit/>
          </a:bodyPr>
          <a:lstStyle/>
          <a:p>
            <a:pPr marL="0" marR="0" lvl="0" indent="0" algn="l" rtl="0">
              <a:lnSpc>
                <a:spcPct val="100000"/>
              </a:lnSpc>
              <a:spcBef>
                <a:spcPts val="0"/>
              </a:spcBef>
              <a:spcAft>
                <a:spcPts val="0"/>
              </a:spcAft>
              <a:buClr>
                <a:srgbClr val="000000"/>
              </a:buClr>
              <a:buSzPts val="1147"/>
              <a:buFont typeface="Palatino"/>
              <a:buNone/>
            </a:pPr>
            <a:r>
              <a:rPr lang="en-US" sz="1147" b="0" i="1" u="none" strike="noStrike" cap="none" dirty="0">
                <a:solidFill>
                  <a:srgbClr val="000000"/>
                </a:solidFill>
                <a:latin typeface="Brandon Grotesque Regular" panose="020B0503020203060202" pitchFamily="34" charset="0"/>
                <a:ea typeface="Palatino"/>
                <a:cs typeface="Palatino"/>
                <a:sym typeface="Palatino"/>
              </a:rPr>
              <a:t>Subtitle</a:t>
            </a:r>
            <a:endParaRPr sz="1400" b="0" i="0" u="none" strike="noStrike" cap="none" dirty="0">
              <a:solidFill>
                <a:srgbClr val="000000"/>
              </a:solidFill>
              <a:latin typeface="Brandon Grotesque Regular" panose="020B0503020203060202" pitchFamily="34" charset="0"/>
              <a:ea typeface="Arial"/>
              <a:cs typeface="Arial"/>
              <a:sym typeface="Arial"/>
            </a:endParaRPr>
          </a:p>
        </p:txBody>
      </p:sp>
      <p:sp>
        <p:nvSpPr>
          <p:cNvPr id="12" name="Google Shape;12;p23"/>
          <p:cNvSpPr txBox="1">
            <a:spLocks noGrp="1"/>
          </p:cNvSpPr>
          <p:nvPr>
            <p:ph type="sldNum" idx="12"/>
          </p:nvPr>
        </p:nvSpPr>
        <p:spPr>
          <a:xfrm>
            <a:off x="8443505" y="6250231"/>
            <a:ext cx="294096" cy="212238"/>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414141"/>
              </a:buClr>
              <a:buSzPts val="779"/>
              <a:buFont typeface="Palatino"/>
              <a:buNone/>
              <a:defRPr sz="779" b="0" i="0" u="none" strike="noStrike" cap="none">
                <a:solidFill>
                  <a:srgbClr val="41414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sym typeface="Palatino"/>
              </a:defRPr>
            </a:lvl1pPr>
            <a:lvl2pPr marL="0" marR="0" lvl="1" indent="0" algn="r">
              <a:lnSpc>
                <a:spcPct val="100000"/>
              </a:lnSpc>
              <a:spcBef>
                <a:spcPts val="0"/>
              </a:spcBef>
              <a:spcAft>
                <a:spcPts val="0"/>
              </a:spcAft>
              <a:buClr>
                <a:srgbClr val="414141"/>
              </a:buClr>
              <a:buSzPts val="779"/>
              <a:buFont typeface="Palatino"/>
              <a:buNone/>
              <a:defRPr sz="779" b="0" i="0" u="none" strike="noStrike" cap="none">
                <a:solidFill>
                  <a:srgbClr val="414141"/>
                </a:solidFill>
                <a:latin typeface="Palatino"/>
                <a:ea typeface="Palatino"/>
                <a:cs typeface="Palatino"/>
                <a:sym typeface="Palatino"/>
              </a:defRPr>
            </a:lvl2pPr>
            <a:lvl3pPr marL="0" marR="0" lvl="2" indent="0" algn="r">
              <a:lnSpc>
                <a:spcPct val="100000"/>
              </a:lnSpc>
              <a:spcBef>
                <a:spcPts val="0"/>
              </a:spcBef>
              <a:spcAft>
                <a:spcPts val="0"/>
              </a:spcAft>
              <a:buClr>
                <a:srgbClr val="414141"/>
              </a:buClr>
              <a:buSzPts val="779"/>
              <a:buFont typeface="Palatino"/>
              <a:buNone/>
              <a:defRPr sz="779" b="0" i="0" u="none" strike="noStrike" cap="none">
                <a:solidFill>
                  <a:srgbClr val="414141"/>
                </a:solidFill>
                <a:latin typeface="Palatino"/>
                <a:ea typeface="Palatino"/>
                <a:cs typeface="Palatino"/>
                <a:sym typeface="Palatino"/>
              </a:defRPr>
            </a:lvl3pPr>
            <a:lvl4pPr marL="0" marR="0" lvl="3" indent="0" algn="r">
              <a:lnSpc>
                <a:spcPct val="100000"/>
              </a:lnSpc>
              <a:spcBef>
                <a:spcPts val="0"/>
              </a:spcBef>
              <a:spcAft>
                <a:spcPts val="0"/>
              </a:spcAft>
              <a:buClr>
                <a:srgbClr val="414141"/>
              </a:buClr>
              <a:buSzPts val="779"/>
              <a:buFont typeface="Palatino"/>
              <a:buNone/>
              <a:defRPr sz="779" b="0" i="0" u="none" strike="noStrike" cap="none">
                <a:solidFill>
                  <a:srgbClr val="414141"/>
                </a:solidFill>
                <a:latin typeface="Palatino"/>
                <a:ea typeface="Palatino"/>
                <a:cs typeface="Palatino"/>
                <a:sym typeface="Palatino"/>
              </a:defRPr>
            </a:lvl4pPr>
            <a:lvl5pPr marL="0" marR="0" lvl="4" indent="0" algn="r">
              <a:lnSpc>
                <a:spcPct val="100000"/>
              </a:lnSpc>
              <a:spcBef>
                <a:spcPts val="0"/>
              </a:spcBef>
              <a:spcAft>
                <a:spcPts val="0"/>
              </a:spcAft>
              <a:buClr>
                <a:srgbClr val="414141"/>
              </a:buClr>
              <a:buSzPts val="779"/>
              <a:buFont typeface="Palatino"/>
              <a:buNone/>
              <a:defRPr sz="779" b="0" i="0" u="none" strike="noStrike" cap="none">
                <a:solidFill>
                  <a:srgbClr val="414141"/>
                </a:solidFill>
                <a:latin typeface="Palatino"/>
                <a:ea typeface="Palatino"/>
                <a:cs typeface="Palatino"/>
                <a:sym typeface="Palatino"/>
              </a:defRPr>
            </a:lvl5pPr>
            <a:lvl6pPr marL="0" marR="0" lvl="5" indent="0" algn="r">
              <a:lnSpc>
                <a:spcPct val="100000"/>
              </a:lnSpc>
              <a:spcBef>
                <a:spcPts val="0"/>
              </a:spcBef>
              <a:spcAft>
                <a:spcPts val="0"/>
              </a:spcAft>
              <a:buClr>
                <a:srgbClr val="414141"/>
              </a:buClr>
              <a:buSzPts val="779"/>
              <a:buFont typeface="Palatino"/>
              <a:buNone/>
              <a:defRPr sz="779" b="0" i="0" u="none" strike="noStrike" cap="none">
                <a:solidFill>
                  <a:srgbClr val="414141"/>
                </a:solidFill>
                <a:latin typeface="Palatino"/>
                <a:ea typeface="Palatino"/>
                <a:cs typeface="Palatino"/>
                <a:sym typeface="Palatino"/>
              </a:defRPr>
            </a:lvl6pPr>
            <a:lvl7pPr marL="0" marR="0" lvl="6" indent="0" algn="r">
              <a:lnSpc>
                <a:spcPct val="100000"/>
              </a:lnSpc>
              <a:spcBef>
                <a:spcPts val="0"/>
              </a:spcBef>
              <a:spcAft>
                <a:spcPts val="0"/>
              </a:spcAft>
              <a:buClr>
                <a:srgbClr val="414141"/>
              </a:buClr>
              <a:buSzPts val="779"/>
              <a:buFont typeface="Palatino"/>
              <a:buNone/>
              <a:defRPr sz="779" b="0" i="0" u="none" strike="noStrike" cap="none">
                <a:solidFill>
                  <a:srgbClr val="414141"/>
                </a:solidFill>
                <a:latin typeface="Palatino"/>
                <a:ea typeface="Palatino"/>
                <a:cs typeface="Palatino"/>
                <a:sym typeface="Palatino"/>
              </a:defRPr>
            </a:lvl7pPr>
            <a:lvl8pPr marL="0" marR="0" lvl="7" indent="0" algn="r">
              <a:lnSpc>
                <a:spcPct val="100000"/>
              </a:lnSpc>
              <a:spcBef>
                <a:spcPts val="0"/>
              </a:spcBef>
              <a:spcAft>
                <a:spcPts val="0"/>
              </a:spcAft>
              <a:buClr>
                <a:srgbClr val="414141"/>
              </a:buClr>
              <a:buSzPts val="779"/>
              <a:buFont typeface="Palatino"/>
              <a:buNone/>
              <a:defRPr sz="779" b="0" i="0" u="none" strike="noStrike" cap="none">
                <a:solidFill>
                  <a:srgbClr val="414141"/>
                </a:solidFill>
                <a:latin typeface="Palatino"/>
                <a:ea typeface="Palatino"/>
                <a:cs typeface="Palatino"/>
                <a:sym typeface="Palatino"/>
              </a:defRPr>
            </a:lvl8pPr>
            <a:lvl9pPr marL="0" marR="0" lvl="8" indent="0" algn="r">
              <a:lnSpc>
                <a:spcPct val="100000"/>
              </a:lnSpc>
              <a:spcBef>
                <a:spcPts val="0"/>
              </a:spcBef>
              <a:spcAft>
                <a:spcPts val="0"/>
              </a:spcAft>
              <a:buClr>
                <a:srgbClr val="414141"/>
              </a:buClr>
              <a:buSzPts val="779"/>
              <a:buFont typeface="Palatino"/>
              <a:buNone/>
              <a:defRPr sz="779" b="0" i="0" u="none" strike="noStrike" cap="none">
                <a:solidFill>
                  <a:srgbClr val="414141"/>
                </a:solidFill>
                <a:latin typeface="Palatino"/>
                <a:ea typeface="Palatino"/>
                <a:cs typeface="Palatino"/>
                <a:sym typeface="Palatino"/>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6090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50F5-0636-4D47-AA6E-44E40DE6F837}"/>
              </a:ext>
            </a:extLst>
          </p:cNvPr>
          <p:cNvSpPr>
            <a:spLocks noGrp="1"/>
          </p:cNvSpPr>
          <p:nvPr>
            <p:ph type="title"/>
          </p:nvPr>
        </p:nvSpPr>
        <p:spPr>
          <a:xfrm>
            <a:off x="311289" y="287308"/>
            <a:ext cx="11322995" cy="460838"/>
          </a:xfrm>
          <a:prstGeom prst="rect">
            <a:avLst/>
          </a:prstGeom>
        </p:spPr>
        <p:txBody>
          <a:bodyPr/>
          <a:lstStyle>
            <a:lvl1pPr>
              <a:defRPr sz="1800">
                <a:latin typeface="Brandon Grotesque Regular" panose="020B0503020203060202"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7EDD21E-E6AE-4951-893D-A6B0DF51BD32}"/>
              </a:ext>
            </a:extLst>
          </p:cNvPr>
          <p:cNvCxnSpPr/>
          <p:nvPr/>
        </p:nvCxnSpPr>
        <p:spPr>
          <a:xfrm>
            <a:off x="408561" y="880354"/>
            <a:ext cx="11322995" cy="0"/>
          </a:xfrm>
          <a:prstGeom prst="line">
            <a:avLst/>
          </a:prstGeom>
          <a:ln w="63500" cmpd="dbl">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0782DF0-A875-44E0-9412-32E9B8FF296C}"/>
              </a:ext>
            </a:extLst>
          </p:cNvPr>
          <p:cNvGrpSpPr/>
          <p:nvPr/>
        </p:nvGrpSpPr>
        <p:grpSpPr>
          <a:xfrm>
            <a:off x="330745" y="6300287"/>
            <a:ext cx="11400811" cy="273599"/>
            <a:chOff x="248059" y="6300284"/>
            <a:chExt cx="8550608" cy="273599"/>
          </a:xfrm>
        </p:grpSpPr>
        <p:cxnSp>
          <p:nvCxnSpPr>
            <p:cNvPr id="11" name="Straight Connector 10">
              <a:extLst>
                <a:ext uri="{FF2B5EF4-FFF2-40B4-BE49-F238E27FC236}">
                  <a16:creationId xmlns:a16="http://schemas.microsoft.com/office/drawing/2014/main" id="{89CA0208-04AB-4A19-83D1-22F9E0F8E168}"/>
                </a:ext>
              </a:extLst>
            </p:cNvPr>
            <p:cNvCxnSpPr>
              <a:cxnSpLocks/>
            </p:cNvCxnSpPr>
            <p:nvPr/>
          </p:nvCxnSpPr>
          <p:spPr>
            <a:xfrm>
              <a:off x="306421" y="6300284"/>
              <a:ext cx="8492246" cy="0"/>
            </a:xfrm>
            <a:prstGeom prst="line">
              <a:avLst/>
            </a:prstGeom>
            <a:ln w="28575"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BE2E0B-95D0-4B32-8AFD-5668D5719259}"/>
                </a:ext>
              </a:extLst>
            </p:cNvPr>
            <p:cNvSpPr txBox="1"/>
            <p:nvPr/>
          </p:nvSpPr>
          <p:spPr>
            <a:xfrm>
              <a:off x="248059" y="6366134"/>
              <a:ext cx="5982511" cy="207749"/>
            </a:xfrm>
            <a:prstGeom prst="rect">
              <a:avLst/>
            </a:prstGeom>
            <a:noFill/>
          </p:spPr>
          <p:txBody>
            <a:bodyPr wrap="square" rtlCol="0">
              <a:spAutoFit/>
            </a:bodyPr>
            <a:lstStyle/>
            <a:p>
              <a:r>
                <a:rPr lang="en-US" sz="750" b="1" dirty="0">
                  <a:latin typeface="Brandon Grotesque Regular" panose="020B0503020203060202" pitchFamily="34" charset="0"/>
                </a:rPr>
                <a:t>      |   </a:t>
              </a:r>
              <a:r>
                <a:rPr lang="en-US" sz="750" b="0" dirty="0">
                  <a:latin typeface="Brandon Grotesque Regular" panose="020B0503020203060202" pitchFamily="34" charset="0"/>
                </a:rPr>
                <a:t>ADVISORY BOARD FOR THE ARTS</a:t>
              </a:r>
            </a:p>
          </p:txBody>
        </p:sp>
      </p:grpSp>
      <p:sp>
        <p:nvSpPr>
          <p:cNvPr id="8" name="Google Shape;15;p24">
            <a:extLst>
              <a:ext uri="{FF2B5EF4-FFF2-40B4-BE49-F238E27FC236}">
                <a16:creationId xmlns:a16="http://schemas.microsoft.com/office/drawing/2014/main" id="{473CC776-1E0C-4A70-AA24-D9D98FCE5DD6}"/>
              </a:ext>
            </a:extLst>
          </p:cNvPr>
          <p:cNvSpPr txBox="1">
            <a:spLocks noGrp="1"/>
          </p:cNvSpPr>
          <p:nvPr>
            <p:ph type="sldNum" idx="12"/>
          </p:nvPr>
        </p:nvSpPr>
        <p:spPr>
          <a:xfrm>
            <a:off x="311289" y="6398151"/>
            <a:ext cx="294096" cy="18218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141"/>
              </a:buClr>
              <a:buSzPts val="779"/>
              <a:buFont typeface="Palatino"/>
              <a:buNone/>
              <a:defRPr sz="584">
                <a:solidFill>
                  <a:srgbClr val="41414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sym typeface="Palatino"/>
              </a:defRPr>
            </a:lvl1pPr>
            <a:lvl2pPr marL="0" lvl="1" indent="0" algn="r">
              <a:lnSpc>
                <a:spcPct val="100000"/>
              </a:lnSpc>
              <a:spcBef>
                <a:spcPts val="0"/>
              </a:spcBef>
              <a:spcAft>
                <a:spcPts val="0"/>
              </a:spcAft>
              <a:buClr>
                <a:srgbClr val="414141"/>
              </a:buClr>
              <a:buSzPts val="779"/>
              <a:buFont typeface="Palatino"/>
              <a:buNone/>
              <a:defRPr sz="584">
                <a:solidFill>
                  <a:srgbClr val="414141"/>
                </a:solidFill>
                <a:latin typeface="Palatino"/>
                <a:ea typeface="Palatino"/>
                <a:cs typeface="Palatino"/>
                <a:sym typeface="Palatino"/>
              </a:defRPr>
            </a:lvl2pPr>
            <a:lvl3pPr marL="0" lvl="2" indent="0" algn="r">
              <a:lnSpc>
                <a:spcPct val="100000"/>
              </a:lnSpc>
              <a:spcBef>
                <a:spcPts val="0"/>
              </a:spcBef>
              <a:spcAft>
                <a:spcPts val="0"/>
              </a:spcAft>
              <a:buClr>
                <a:srgbClr val="414141"/>
              </a:buClr>
              <a:buSzPts val="779"/>
              <a:buFont typeface="Palatino"/>
              <a:buNone/>
              <a:defRPr sz="584">
                <a:solidFill>
                  <a:srgbClr val="414141"/>
                </a:solidFill>
                <a:latin typeface="Palatino"/>
                <a:ea typeface="Palatino"/>
                <a:cs typeface="Palatino"/>
                <a:sym typeface="Palatino"/>
              </a:defRPr>
            </a:lvl3pPr>
            <a:lvl4pPr marL="0" lvl="3" indent="0" algn="r">
              <a:lnSpc>
                <a:spcPct val="100000"/>
              </a:lnSpc>
              <a:spcBef>
                <a:spcPts val="0"/>
              </a:spcBef>
              <a:spcAft>
                <a:spcPts val="0"/>
              </a:spcAft>
              <a:buClr>
                <a:srgbClr val="414141"/>
              </a:buClr>
              <a:buSzPts val="779"/>
              <a:buFont typeface="Palatino"/>
              <a:buNone/>
              <a:defRPr sz="584">
                <a:solidFill>
                  <a:srgbClr val="414141"/>
                </a:solidFill>
                <a:latin typeface="Palatino"/>
                <a:ea typeface="Palatino"/>
                <a:cs typeface="Palatino"/>
                <a:sym typeface="Palatino"/>
              </a:defRPr>
            </a:lvl4pPr>
            <a:lvl5pPr marL="0" lvl="4" indent="0" algn="r">
              <a:lnSpc>
                <a:spcPct val="100000"/>
              </a:lnSpc>
              <a:spcBef>
                <a:spcPts val="0"/>
              </a:spcBef>
              <a:spcAft>
                <a:spcPts val="0"/>
              </a:spcAft>
              <a:buClr>
                <a:srgbClr val="414141"/>
              </a:buClr>
              <a:buSzPts val="779"/>
              <a:buFont typeface="Palatino"/>
              <a:buNone/>
              <a:defRPr sz="584">
                <a:solidFill>
                  <a:srgbClr val="414141"/>
                </a:solidFill>
                <a:latin typeface="Palatino"/>
                <a:ea typeface="Palatino"/>
                <a:cs typeface="Palatino"/>
                <a:sym typeface="Palatino"/>
              </a:defRPr>
            </a:lvl5pPr>
            <a:lvl6pPr marL="0" lvl="5" indent="0" algn="r">
              <a:lnSpc>
                <a:spcPct val="100000"/>
              </a:lnSpc>
              <a:spcBef>
                <a:spcPts val="0"/>
              </a:spcBef>
              <a:spcAft>
                <a:spcPts val="0"/>
              </a:spcAft>
              <a:buClr>
                <a:srgbClr val="414141"/>
              </a:buClr>
              <a:buSzPts val="779"/>
              <a:buFont typeface="Palatino"/>
              <a:buNone/>
              <a:defRPr sz="584">
                <a:solidFill>
                  <a:srgbClr val="414141"/>
                </a:solidFill>
                <a:latin typeface="Palatino"/>
                <a:ea typeface="Palatino"/>
                <a:cs typeface="Palatino"/>
                <a:sym typeface="Palatino"/>
              </a:defRPr>
            </a:lvl6pPr>
            <a:lvl7pPr marL="0" lvl="6" indent="0" algn="r">
              <a:lnSpc>
                <a:spcPct val="100000"/>
              </a:lnSpc>
              <a:spcBef>
                <a:spcPts val="0"/>
              </a:spcBef>
              <a:spcAft>
                <a:spcPts val="0"/>
              </a:spcAft>
              <a:buClr>
                <a:srgbClr val="414141"/>
              </a:buClr>
              <a:buSzPts val="779"/>
              <a:buFont typeface="Palatino"/>
              <a:buNone/>
              <a:defRPr sz="584">
                <a:solidFill>
                  <a:srgbClr val="414141"/>
                </a:solidFill>
                <a:latin typeface="Palatino"/>
                <a:ea typeface="Palatino"/>
                <a:cs typeface="Palatino"/>
                <a:sym typeface="Palatino"/>
              </a:defRPr>
            </a:lvl7pPr>
            <a:lvl8pPr marL="0" lvl="7" indent="0" algn="r">
              <a:lnSpc>
                <a:spcPct val="100000"/>
              </a:lnSpc>
              <a:spcBef>
                <a:spcPts val="0"/>
              </a:spcBef>
              <a:spcAft>
                <a:spcPts val="0"/>
              </a:spcAft>
              <a:buClr>
                <a:srgbClr val="414141"/>
              </a:buClr>
              <a:buSzPts val="779"/>
              <a:buFont typeface="Palatino"/>
              <a:buNone/>
              <a:defRPr sz="584">
                <a:solidFill>
                  <a:srgbClr val="414141"/>
                </a:solidFill>
                <a:latin typeface="Palatino"/>
                <a:ea typeface="Palatino"/>
                <a:cs typeface="Palatino"/>
                <a:sym typeface="Palatino"/>
              </a:defRPr>
            </a:lvl8pPr>
            <a:lvl9pPr marL="0" lvl="8" indent="0" algn="r">
              <a:lnSpc>
                <a:spcPct val="100000"/>
              </a:lnSpc>
              <a:spcBef>
                <a:spcPts val="0"/>
              </a:spcBef>
              <a:spcAft>
                <a:spcPts val="0"/>
              </a:spcAft>
              <a:buClr>
                <a:srgbClr val="414141"/>
              </a:buClr>
              <a:buSzPts val="779"/>
              <a:buFont typeface="Palatino"/>
              <a:buNone/>
              <a:defRPr sz="584">
                <a:solidFill>
                  <a:srgbClr val="414141"/>
                </a:solidFill>
                <a:latin typeface="Palatino"/>
                <a:ea typeface="Palatino"/>
                <a:cs typeface="Palatino"/>
                <a:sym typeface="Palatino"/>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3765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52"/>
          <p:cNvSpPr txBox="1">
            <a:spLocks noGrp="1"/>
          </p:cNvSpPr>
          <p:nvPr>
            <p:ph type="title"/>
          </p:nvPr>
        </p:nvSpPr>
        <p:spPr>
          <a:xfrm>
            <a:off x="609600" y="274637"/>
            <a:ext cx="10972800" cy="731652"/>
          </a:xfrm>
          <a:prstGeom prst="rect">
            <a:avLst/>
          </a:prstGeom>
          <a:noFill/>
          <a:ln>
            <a:noFill/>
          </a:ln>
        </p:spPr>
        <p:txBody>
          <a:bodyPr spcFirstLastPara="1" wrap="square" lIns="65000" tIns="65000" rIns="65000" bIns="65000" anchor="ctr" anchorCtr="0">
            <a:normAutofit/>
          </a:bodyPr>
          <a:lstStyle>
            <a:lvl1pPr lvl="0" algn="l">
              <a:lnSpc>
                <a:spcPct val="100000"/>
              </a:lnSpc>
              <a:spcBef>
                <a:spcPts val="0"/>
              </a:spcBef>
              <a:spcAft>
                <a:spcPts val="0"/>
              </a:spcAft>
              <a:buClr>
                <a:srgbClr val="000000"/>
              </a:buClr>
              <a:buSzPts val="1800"/>
              <a:buFont typeface="Arial"/>
              <a:buNone/>
              <a:defRPr b="0" i="0">
                <a:latin typeface="Brandon Grotesque Regular" panose="020B0503020203060202" pitchFamily="34" charset="77"/>
                <a:ea typeface="Brandon Grotesque Regular" panose="020B0503020203060202" pitchFamily="34" charset="77"/>
                <a:cs typeface="Arial"/>
                <a:sym typeface="Arial"/>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dirty="0"/>
          </a:p>
        </p:txBody>
      </p:sp>
      <p:sp>
        <p:nvSpPr>
          <p:cNvPr id="35" name="Google Shape;35;p52"/>
          <p:cNvSpPr txBox="1">
            <a:spLocks noGrp="1"/>
          </p:cNvSpPr>
          <p:nvPr>
            <p:ph type="sldNum" idx="12"/>
          </p:nvPr>
        </p:nvSpPr>
        <p:spPr>
          <a:xfrm>
            <a:off x="8443505" y="6250231"/>
            <a:ext cx="294096" cy="212238"/>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414141"/>
              </a:buClr>
              <a:buSzPts val="779"/>
              <a:buFont typeface="Palatino"/>
              <a:buNone/>
              <a:defRPr sz="779" b="0" i="0" u="none" strike="noStrike" cap="none">
                <a:solidFill>
                  <a:srgbClr val="414141"/>
                </a:solidFill>
                <a:latin typeface="Brandon Grotesque Regular" panose="020B0503020203060202" pitchFamily="34" charset="77"/>
                <a:ea typeface="Brandon Grotesque Regular" panose="020B0503020203060202" pitchFamily="34" charset="77"/>
                <a:cs typeface="Arial"/>
                <a:sym typeface="Arial"/>
              </a:defRPr>
            </a:lvl1pPr>
            <a:lvl2pPr marL="0" marR="0" lvl="1" indent="0" algn="r" rtl="0">
              <a:lnSpc>
                <a:spcPct val="100000"/>
              </a:lnSpc>
              <a:spcBef>
                <a:spcPts val="0"/>
              </a:spcBef>
              <a:spcAft>
                <a:spcPts val="0"/>
              </a:spcAft>
              <a:buClr>
                <a:srgbClr val="414141"/>
              </a:buClr>
              <a:buSzPts val="779"/>
              <a:buFont typeface="Palatino"/>
              <a:buNone/>
              <a:defRPr sz="779" b="0" i="0" u="none" strike="noStrike" cap="none">
                <a:solidFill>
                  <a:srgbClr val="414141"/>
                </a:solidFill>
                <a:latin typeface="Arial"/>
                <a:ea typeface="Arial"/>
                <a:cs typeface="Arial"/>
                <a:sym typeface="Arial"/>
              </a:defRPr>
            </a:lvl2pPr>
            <a:lvl3pPr marL="0" marR="0" lvl="2" indent="0" algn="r" rtl="0">
              <a:lnSpc>
                <a:spcPct val="100000"/>
              </a:lnSpc>
              <a:spcBef>
                <a:spcPts val="0"/>
              </a:spcBef>
              <a:spcAft>
                <a:spcPts val="0"/>
              </a:spcAft>
              <a:buClr>
                <a:srgbClr val="414141"/>
              </a:buClr>
              <a:buSzPts val="779"/>
              <a:buFont typeface="Palatino"/>
              <a:buNone/>
              <a:defRPr sz="779" b="0" i="0" u="none" strike="noStrike" cap="none">
                <a:solidFill>
                  <a:srgbClr val="414141"/>
                </a:solidFill>
                <a:latin typeface="Arial"/>
                <a:ea typeface="Arial"/>
                <a:cs typeface="Arial"/>
                <a:sym typeface="Arial"/>
              </a:defRPr>
            </a:lvl3pPr>
            <a:lvl4pPr marL="0" marR="0" lvl="3" indent="0" algn="r" rtl="0">
              <a:lnSpc>
                <a:spcPct val="100000"/>
              </a:lnSpc>
              <a:spcBef>
                <a:spcPts val="0"/>
              </a:spcBef>
              <a:spcAft>
                <a:spcPts val="0"/>
              </a:spcAft>
              <a:buClr>
                <a:srgbClr val="414141"/>
              </a:buClr>
              <a:buSzPts val="779"/>
              <a:buFont typeface="Palatino"/>
              <a:buNone/>
              <a:defRPr sz="779" b="0" i="0" u="none" strike="noStrike" cap="none">
                <a:solidFill>
                  <a:srgbClr val="414141"/>
                </a:solidFill>
                <a:latin typeface="Arial"/>
                <a:ea typeface="Arial"/>
                <a:cs typeface="Arial"/>
                <a:sym typeface="Arial"/>
              </a:defRPr>
            </a:lvl4pPr>
            <a:lvl5pPr marL="0" marR="0" lvl="4" indent="0" algn="r" rtl="0">
              <a:lnSpc>
                <a:spcPct val="100000"/>
              </a:lnSpc>
              <a:spcBef>
                <a:spcPts val="0"/>
              </a:spcBef>
              <a:spcAft>
                <a:spcPts val="0"/>
              </a:spcAft>
              <a:buClr>
                <a:srgbClr val="414141"/>
              </a:buClr>
              <a:buSzPts val="779"/>
              <a:buFont typeface="Palatino"/>
              <a:buNone/>
              <a:defRPr sz="779" b="0" i="0" u="none" strike="noStrike" cap="none">
                <a:solidFill>
                  <a:srgbClr val="414141"/>
                </a:solidFill>
                <a:latin typeface="Arial"/>
                <a:ea typeface="Arial"/>
                <a:cs typeface="Arial"/>
                <a:sym typeface="Arial"/>
              </a:defRPr>
            </a:lvl5pPr>
            <a:lvl6pPr marL="0" marR="0" lvl="5" indent="0" algn="r" rtl="0">
              <a:lnSpc>
                <a:spcPct val="100000"/>
              </a:lnSpc>
              <a:spcBef>
                <a:spcPts val="0"/>
              </a:spcBef>
              <a:spcAft>
                <a:spcPts val="0"/>
              </a:spcAft>
              <a:buClr>
                <a:srgbClr val="414141"/>
              </a:buClr>
              <a:buSzPts val="779"/>
              <a:buFont typeface="Palatino"/>
              <a:buNone/>
              <a:defRPr sz="779" b="0" i="0" u="none" strike="noStrike" cap="none">
                <a:solidFill>
                  <a:srgbClr val="414141"/>
                </a:solidFill>
                <a:latin typeface="Arial"/>
                <a:ea typeface="Arial"/>
                <a:cs typeface="Arial"/>
                <a:sym typeface="Arial"/>
              </a:defRPr>
            </a:lvl6pPr>
            <a:lvl7pPr marL="0" marR="0" lvl="6" indent="0" algn="r" rtl="0">
              <a:lnSpc>
                <a:spcPct val="100000"/>
              </a:lnSpc>
              <a:spcBef>
                <a:spcPts val="0"/>
              </a:spcBef>
              <a:spcAft>
                <a:spcPts val="0"/>
              </a:spcAft>
              <a:buClr>
                <a:srgbClr val="414141"/>
              </a:buClr>
              <a:buSzPts val="779"/>
              <a:buFont typeface="Palatino"/>
              <a:buNone/>
              <a:defRPr sz="779" b="0" i="0" u="none" strike="noStrike" cap="none">
                <a:solidFill>
                  <a:srgbClr val="414141"/>
                </a:solidFill>
                <a:latin typeface="Arial"/>
                <a:ea typeface="Arial"/>
                <a:cs typeface="Arial"/>
                <a:sym typeface="Arial"/>
              </a:defRPr>
            </a:lvl7pPr>
            <a:lvl8pPr marL="0" marR="0" lvl="7" indent="0" algn="r" rtl="0">
              <a:lnSpc>
                <a:spcPct val="100000"/>
              </a:lnSpc>
              <a:spcBef>
                <a:spcPts val="0"/>
              </a:spcBef>
              <a:spcAft>
                <a:spcPts val="0"/>
              </a:spcAft>
              <a:buClr>
                <a:srgbClr val="414141"/>
              </a:buClr>
              <a:buSzPts val="779"/>
              <a:buFont typeface="Palatino"/>
              <a:buNone/>
              <a:defRPr sz="779" b="0" i="0" u="none" strike="noStrike" cap="none">
                <a:solidFill>
                  <a:srgbClr val="414141"/>
                </a:solidFill>
                <a:latin typeface="Arial"/>
                <a:ea typeface="Arial"/>
                <a:cs typeface="Arial"/>
                <a:sym typeface="Arial"/>
              </a:defRPr>
            </a:lvl8pPr>
            <a:lvl9pPr marL="0" marR="0" lvl="8" indent="0" algn="r" rtl="0">
              <a:lnSpc>
                <a:spcPct val="100000"/>
              </a:lnSpc>
              <a:spcBef>
                <a:spcPts val="0"/>
              </a:spcBef>
              <a:spcAft>
                <a:spcPts val="0"/>
              </a:spcAft>
              <a:buClr>
                <a:srgbClr val="414141"/>
              </a:buClr>
              <a:buSzPts val="779"/>
              <a:buFont typeface="Palatino"/>
              <a:buNone/>
              <a:defRPr sz="779" b="0" i="0" u="none" strike="noStrike" cap="none">
                <a:solidFill>
                  <a:srgbClr val="41414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494411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FA394-742A-E046-91F0-EFD80684A9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87E4C7-4A12-6B47-86D1-897AD98B7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222283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hf sldNum="0" hdr="0" ftr="0" dt="0"/>
  <p:txStyles>
    <p:titleStyle>
      <a:lvl1pPr algn="l" defTabSz="914400" rtl="0" eaLnBrk="1" latinLnBrk="0" hangingPunct="1">
        <a:lnSpc>
          <a:spcPct val="90000"/>
        </a:lnSpc>
        <a:spcBef>
          <a:spcPct val="0"/>
        </a:spcBef>
        <a:buNone/>
        <a:defRPr sz="4400" b="0" i="0" u="none" kern="1200">
          <a:solidFill>
            <a:schemeClr val="tx1"/>
          </a:solidFill>
          <a:latin typeface="Brandon Grotesque Regular" panose="020B05030202030602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randon Grotesque Regular" panose="020B05030202030602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Brandon Grotesque Regular" panose="020B05030202030602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andon Grotesque Regular" panose="020B05030202030602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andon Grotesque Regular" panose="020B05030202030602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andon Grotesque Regular" panose="020B05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
          <p:cNvSpPr txBox="1">
            <a:spLocks noGrp="1"/>
          </p:cNvSpPr>
          <p:nvPr>
            <p:ph type="title"/>
          </p:nvPr>
        </p:nvSpPr>
        <p:spPr>
          <a:xfrm>
            <a:off x="6414224" y="5484809"/>
            <a:ext cx="5508598" cy="578125"/>
          </a:xfrm>
          <a:prstGeom prst="rect">
            <a:avLst/>
          </a:prstGeom>
          <a:noFill/>
          <a:ln>
            <a:noFill/>
          </a:ln>
        </p:spPr>
        <p:txBody>
          <a:bodyPr spcFirstLastPara="1" wrap="square" lIns="65000" tIns="65000" rIns="65000" bIns="65000" anchor="ctr" anchorCtr="0">
            <a:noAutofit/>
          </a:bodyPr>
          <a:lstStyle/>
          <a:p>
            <a:pPr marL="0" lvl="0" indent="0" algn="r" rtl="0">
              <a:lnSpc>
                <a:spcPct val="120000"/>
              </a:lnSpc>
              <a:spcBef>
                <a:spcPts val="0"/>
              </a:spcBef>
              <a:spcAft>
                <a:spcPts val="0"/>
              </a:spcAft>
              <a:buSzPts val="2215"/>
              <a:buFont typeface="Arial"/>
              <a:buNone/>
            </a:pPr>
            <a:r>
              <a:rPr lang="es-MX" sz="2400" b="1">
                <a:solidFill>
                  <a:srgbClr val="000000"/>
                </a:solidFill>
              </a:rPr>
              <a:t>Audience Persona Template</a:t>
            </a:r>
            <a:endParaRPr sz="2400" b="1" dirty="0">
              <a:solidFill>
                <a:srgbClr val="000000"/>
              </a:solidFill>
            </a:endParaRPr>
          </a:p>
        </p:txBody>
      </p:sp>
      <p:cxnSp>
        <p:nvCxnSpPr>
          <p:cNvPr id="48" name="Google Shape;48;p1"/>
          <p:cNvCxnSpPr/>
          <p:nvPr/>
        </p:nvCxnSpPr>
        <p:spPr>
          <a:xfrm>
            <a:off x="3615192" y="5570476"/>
            <a:ext cx="0" cy="1069545"/>
          </a:xfrm>
          <a:prstGeom prst="straightConnector1">
            <a:avLst/>
          </a:prstGeom>
          <a:noFill/>
          <a:ln w="9525" cap="flat" cmpd="sng">
            <a:solidFill>
              <a:srgbClr val="95B3D7"/>
            </a:solidFill>
            <a:prstDash val="solid"/>
            <a:round/>
            <a:headEnd type="none" w="sm" len="sm"/>
            <a:tailEnd type="none" w="sm" len="sm"/>
          </a:ln>
        </p:spPr>
      </p:cxnSp>
      <p:cxnSp>
        <p:nvCxnSpPr>
          <p:cNvPr id="49" name="Google Shape;49;p1"/>
          <p:cNvCxnSpPr/>
          <p:nvPr/>
        </p:nvCxnSpPr>
        <p:spPr>
          <a:xfrm>
            <a:off x="0" y="5257377"/>
            <a:ext cx="12192000" cy="0"/>
          </a:xfrm>
          <a:prstGeom prst="straightConnector1">
            <a:avLst/>
          </a:prstGeom>
          <a:noFill/>
          <a:ln w="38100" cap="flat" cmpd="sng">
            <a:solidFill>
              <a:srgbClr val="000090"/>
            </a:solidFill>
            <a:prstDash val="solid"/>
            <a:miter lim="400000"/>
            <a:headEnd type="none" w="sm" len="sm"/>
            <a:tailEnd type="none" w="sm" len="sm"/>
          </a:ln>
        </p:spPr>
      </p:cxnSp>
      <p:grpSp>
        <p:nvGrpSpPr>
          <p:cNvPr id="51" name="Google Shape;51;p1"/>
          <p:cNvGrpSpPr/>
          <p:nvPr/>
        </p:nvGrpSpPr>
        <p:grpSpPr>
          <a:xfrm>
            <a:off x="201084" y="5413203"/>
            <a:ext cx="3842882" cy="1282035"/>
            <a:chOff x="407146" y="5219060"/>
            <a:chExt cx="4521034" cy="1508276"/>
          </a:xfrm>
        </p:grpSpPr>
        <p:sp>
          <p:nvSpPr>
            <p:cNvPr id="52" name="Google Shape;52;p1"/>
            <p:cNvSpPr txBox="1"/>
            <p:nvPr/>
          </p:nvSpPr>
          <p:spPr>
            <a:xfrm>
              <a:off x="588966" y="6278163"/>
              <a:ext cx="4339214" cy="449173"/>
            </a:xfrm>
            <a:prstGeom prst="rect">
              <a:avLst/>
            </a:prstGeom>
            <a:noFill/>
            <a:ln>
              <a:noFill/>
            </a:ln>
          </p:spPr>
          <p:txBody>
            <a:bodyPr spcFirstLastPara="1" wrap="square" lIns="42200" tIns="42200" rIns="42200" bIns="42200" anchor="ctr" anchorCtr="0">
              <a:normAutofit/>
            </a:bodyPr>
            <a:lstStyle/>
            <a:p>
              <a:pPr marL="0" marR="0" lvl="0" indent="0" algn="l" rtl="0">
                <a:lnSpc>
                  <a:spcPct val="120000"/>
                </a:lnSpc>
                <a:spcBef>
                  <a:spcPts val="0"/>
                </a:spcBef>
                <a:spcAft>
                  <a:spcPts val="0"/>
                </a:spcAft>
                <a:buClr>
                  <a:srgbClr val="000000"/>
                </a:buClr>
                <a:buSzPts val="1081"/>
                <a:buFont typeface="Arial"/>
                <a:buNone/>
              </a:pPr>
              <a:r>
                <a:rPr lang="en-US" sz="1400" b="0" i="1" u="none" strike="noStrike" cap="none" dirty="0">
                  <a:solidFill>
                    <a:srgbClr val="000000"/>
                  </a:solidFill>
                  <a:latin typeface="Brandon Grotesque Regular" panose="020B0503020203060202" pitchFamily="34" charset="0"/>
                  <a:ea typeface="Arial"/>
                  <a:cs typeface="Arial"/>
                  <a:sym typeface="Arial"/>
                </a:rPr>
                <a:t>Transforming Arts Organizations Worldwide</a:t>
              </a:r>
              <a:endParaRPr sz="1400" b="0" i="1" u="none" strike="noStrike" cap="none" dirty="0">
                <a:solidFill>
                  <a:srgbClr val="000000"/>
                </a:solidFill>
                <a:latin typeface="Brandon Grotesque Regular" panose="020B0503020203060202" pitchFamily="34" charset="0"/>
                <a:ea typeface="Arial"/>
                <a:cs typeface="Arial"/>
                <a:sym typeface="Arial"/>
              </a:endParaRPr>
            </a:p>
          </p:txBody>
        </p:sp>
        <p:pic>
          <p:nvPicPr>
            <p:cNvPr id="53" name="Google Shape;53;p1"/>
            <p:cNvPicPr preferRelativeResize="0"/>
            <p:nvPr/>
          </p:nvPicPr>
          <p:blipFill rotWithShape="1">
            <a:blip r:embed="rId3">
              <a:alphaModFix/>
            </a:blip>
            <a:srcRect/>
            <a:stretch/>
          </p:blipFill>
          <p:spPr>
            <a:xfrm>
              <a:off x="407146" y="5219060"/>
              <a:ext cx="3324057" cy="1198549"/>
            </a:xfrm>
            <a:prstGeom prst="rect">
              <a:avLst/>
            </a:prstGeom>
            <a:noFill/>
            <a:ln>
              <a:noFill/>
            </a:ln>
          </p:spPr>
        </p:pic>
      </p:grpSp>
      <p:sp>
        <p:nvSpPr>
          <p:cNvPr id="4" name="Rectangle 3">
            <a:extLst>
              <a:ext uri="{FF2B5EF4-FFF2-40B4-BE49-F238E27FC236}">
                <a16:creationId xmlns:a16="http://schemas.microsoft.com/office/drawing/2014/main" id="{72967475-01FB-90C9-1C1A-446C9DECABF9}"/>
              </a:ext>
            </a:extLst>
          </p:cNvPr>
          <p:cNvSpPr/>
          <p:nvPr/>
        </p:nvSpPr>
        <p:spPr>
          <a:xfrm>
            <a:off x="10077856" y="6089172"/>
            <a:ext cx="2039520" cy="381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February  2024</a:t>
            </a:r>
          </a:p>
        </p:txBody>
      </p:sp>
      <p:pic>
        <p:nvPicPr>
          <p:cNvPr id="5" name="Picture 4" descr="A group of people sitting in a movie theater&#10;&#10;Description automatically generated">
            <a:extLst>
              <a:ext uri="{FF2B5EF4-FFF2-40B4-BE49-F238E27FC236}">
                <a16:creationId xmlns:a16="http://schemas.microsoft.com/office/drawing/2014/main" id="{FCA45283-724A-638D-6C90-8998D5119A7F}"/>
              </a:ext>
            </a:extLst>
          </p:cNvPr>
          <p:cNvPicPr>
            <a:picLocks noChangeAspect="1"/>
          </p:cNvPicPr>
          <p:nvPr/>
        </p:nvPicPr>
        <p:blipFill rotWithShape="1">
          <a:blip r:embed="rId4"/>
          <a:srcRect t="24619" b="11021"/>
          <a:stretch/>
        </p:blipFill>
        <p:spPr>
          <a:xfrm>
            <a:off x="0" y="-1"/>
            <a:ext cx="12192000" cy="5257377"/>
          </a:xfrm>
          <a:prstGeom prst="rect">
            <a:avLst/>
          </a:prstGeom>
        </p:spPr>
      </p:pic>
      <p:sp>
        <p:nvSpPr>
          <p:cNvPr id="6" name="TextBox 5">
            <a:extLst>
              <a:ext uri="{FF2B5EF4-FFF2-40B4-BE49-F238E27FC236}">
                <a16:creationId xmlns:a16="http://schemas.microsoft.com/office/drawing/2014/main" id="{043BF34D-83EF-743F-CD30-79060D5293F1}"/>
              </a:ext>
            </a:extLst>
          </p:cNvPr>
          <p:cNvSpPr txBox="1"/>
          <p:nvPr/>
        </p:nvSpPr>
        <p:spPr>
          <a:xfrm>
            <a:off x="0" y="4997302"/>
            <a:ext cx="2488019" cy="246221"/>
          </a:xfrm>
          <a:prstGeom prst="rect">
            <a:avLst/>
          </a:prstGeom>
          <a:noFill/>
        </p:spPr>
        <p:txBody>
          <a:bodyPr wrap="square" rtlCol="0">
            <a:spAutoFit/>
          </a:bodyPr>
          <a:lstStyle/>
          <a:p>
            <a:r>
              <a:rPr lang="en-US" sz="1000" i="1" dirty="0">
                <a:solidFill>
                  <a:schemeClr val="bg1"/>
                </a:solidFill>
              </a:rPr>
              <a:t>Image credit: Krists Luhaers via Unsplash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ld person with glasses and a striped shirt&#10;&#10;Description automatically generated">
            <a:extLst>
              <a:ext uri="{FF2B5EF4-FFF2-40B4-BE49-F238E27FC236}">
                <a16:creationId xmlns:a16="http://schemas.microsoft.com/office/drawing/2014/main" id="{EABC6021-6198-C68D-C706-769D3BF3A1C4}"/>
              </a:ext>
            </a:extLst>
          </p:cNvPr>
          <p:cNvPicPr>
            <a:picLocks noChangeAspect="1"/>
          </p:cNvPicPr>
          <p:nvPr/>
        </p:nvPicPr>
        <p:blipFill rotWithShape="1">
          <a:blip r:embed="rId2"/>
          <a:srcRect l="4843" t="9156" r="-2531" b="11589"/>
          <a:stretch/>
        </p:blipFill>
        <p:spPr>
          <a:xfrm>
            <a:off x="513347" y="2608409"/>
            <a:ext cx="2892909" cy="3516267"/>
          </a:xfrm>
          <a:prstGeom prst="rect">
            <a:avLst/>
          </a:prstGeom>
        </p:spPr>
      </p:pic>
      <p:sp>
        <p:nvSpPr>
          <p:cNvPr id="2" name="TextBox 1">
            <a:extLst>
              <a:ext uri="{FF2B5EF4-FFF2-40B4-BE49-F238E27FC236}">
                <a16:creationId xmlns:a16="http://schemas.microsoft.com/office/drawing/2014/main" id="{D294C2A3-77FA-835A-D094-708EE00BFD8B}"/>
              </a:ext>
            </a:extLst>
          </p:cNvPr>
          <p:cNvSpPr txBox="1"/>
          <p:nvPr/>
        </p:nvSpPr>
        <p:spPr>
          <a:xfrm>
            <a:off x="513347" y="1267914"/>
            <a:ext cx="5582653" cy="1015663"/>
          </a:xfrm>
          <a:prstGeom prst="rect">
            <a:avLst/>
          </a:prstGeom>
          <a:solidFill>
            <a:schemeClr val="tx2">
              <a:lumMod val="20000"/>
              <a:lumOff val="80000"/>
            </a:schemeClr>
          </a:solidFill>
          <a:ln>
            <a:noFill/>
          </a:ln>
        </p:spPr>
        <p:txBody>
          <a:bodyPr wrap="square" rtlCol="0">
            <a:spAutoFit/>
          </a:bodyPr>
          <a:lstStyle/>
          <a:p>
            <a:pPr algn="ctr"/>
            <a:r>
              <a:rPr lang="en-US" sz="1200" b="1" dirty="0">
                <a:solidFill>
                  <a:schemeClr val="accent1"/>
                </a:solidFill>
                <a:latin typeface="Brandon Grotesque Regular" panose="020B0503020203060202" pitchFamily="34" charset="77"/>
              </a:rPr>
              <a:t>Name: </a:t>
            </a:r>
            <a:r>
              <a:rPr lang="en-US" sz="1200" dirty="0">
                <a:solidFill>
                  <a:schemeClr val="tx1"/>
                </a:solidFill>
                <a:latin typeface="Brandon Grotesque Regular" panose="020B0503020203060202" pitchFamily="34" charset="77"/>
              </a:rPr>
              <a:t>Nancy</a:t>
            </a:r>
            <a:r>
              <a:rPr lang="en-US" sz="1200" b="1" dirty="0">
                <a:solidFill>
                  <a:schemeClr val="accent1"/>
                </a:solidFill>
                <a:latin typeface="Brandon Grotesque Regular" panose="020B0503020203060202" pitchFamily="34" charset="77"/>
              </a:rPr>
              <a:t> </a:t>
            </a:r>
            <a:endParaRPr lang="en-US" sz="1200" dirty="0">
              <a:solidFill>
                <a:schemeClr val="tx1"/>
              </a:solidFill>
              <a:latin typeface="Brandon Grotesque Regular" panose="020B0503020203060202" pitchFamily="34" charset="77"/>
            </a:endParaRPr>
          </a:p>
          <a:p>
            <a:pPr algn="ctr"/>
            <a:r>
              <a:rPr lang="en-US" sz="1200" b="1" dirty="0">
                <a:solidFill>
                  <a:schemeClr val="accent1"/>
                </a:solidFill>
                <a:latin typeface="Brandon Grotesque Regular" panose="020B0503020203060202" pitchFamily="34" charset="77"/>
              </a:rPr>
              <a:t>Age: </a:t>
            </a:r>
            <a:r>
              <a:rPr lang="en-US" sz="1200" dirty="0">
                <a:solidFill>
                  <a:schemeClr val="tx1"/>
                </a:solidFill>
                <a:latin typeface="Brandon Grotesque Regular" panose="020B0503020203060202" pitchFamily="34" charset="77"/>
              </a:rPr>
              <a:t>83</a:t>
            </a:r>
          </a:p>
          <a:p>
            <a:pPr algn="ctr"/>
            <a:r>
              <a:rPr lang="en-US" sz="1200" b="1" dirty="0">
                <a:solidFill>
                  <a:schemeClr val="accent1"/>
                </a:solidFill>
                <a:latin typeface="Brandon Grotesque Regular" panose="020B0503020203060202" pitchFamily="34" charset="77"/>
              </a:rPr>
              <a:t>Education: </a:t>
            </a:r>
            <a:r>
              <a:rPr lang="en-US" sz="1200" dirty="0">
                <a:solidFill>
                  <a:schemeClr val="tx1"/>
                </a:solidFill>
                <a:latin typeface="Brandon Grotesque Regular" panose="020B0503020203060202" pitchFamily="34" charset="77"/>
              </a:rPr>
              <a:t>Bachelors, Sociology </a:t>
            </a:r>
          </a:p>
          <a:p>
            <a:pPr algn="ctr"/>
            <a:r>
              <a:rPr lang="en-US" sz="1200" b="1" dirty="0">
                <a:solidFill>
                  <a:schemeClr val="accent1"/>
                </a:solidFill>
                <a:latin typeface="Brandon Grotesque Regular" panose="020B0503020203060202" pitchFamily="34" charset="77"/>
              </a:rPr>
              <a:t>Occupation: </a:t>
            </a:r>
            <a:r>
              <a:rPr lang="en-US" sz="1200" dirty="0">
                <a:solidFill>
                  <a:schemeClr val="tx1"/>
                </a:solidFill>
                <a:latin typeface="Brandon Grotesque Regular" panose="020B0503020203060202" pitchFamily="34" charset="77"/>
              </a:rPr>
              <a:t>Homemaker, retired </a:t>
            </a:r>
          </a:p>
          <a:p>
            <a:pPr algn="ctr"/>
            <a:r>
              <a:rPr lang="en-US" sz="1200" b="1" dirty="0">
                <a:solidFill>
                  <a:schemeClr val="accent1"/>
                </a:solidFill>
                <a:latin typeface="Brandon Grotesque Regular" panose="020B0503020203060202" pitchFamily="34" charset="77"/>
              </a:rPr>
              <a:t>Status: </a:t>
            </a:r>
            <a:r>
              <a:rPr lang="en-US" sz="1200" dirty="0">
                <a:solidFill>
                  <a:schemeClr val="tx1"/>
                </a:solidFill>
                <a:latin typeface="Brandon Grotesque Regular" panose="020B0503020203060202" pitchFamily="34" charset="77"/>
              </a:rPr>
              <a:t>Widow, lives in a retirement home</a:t>
            </a:r>
          </a:p>
        </p:txBody>
      </p:sp>
      <p:sp>
        <p:nvSpPr>
          <p:cNvPr id="5" name="TextBox 4">
            <a:extLst>
              <a:ext uri="{FF2B5EF4-FFF2-40B4-BE49-F238E27FC236}">
                <a16:creationId xmlns:a16="http://schemas.microsoft.com/office/drawing/2014/main" id="{81BD2BAD-CAE9-1EC0-6A7F-DC5196F193DA}"/>
              </a:ext>
            </a:extLst>
          </p:cNvPr>
          <p:cNvSpPr txBox="1"/>
          <p:nvPr/>
        </p:nvSpPr>
        <p:spPr>
          <a:xfrm>
            <a:off x="6239435" y="1267914"/>
            <a:ext cx="5471301" cy="1015663"/>
          </a:xfrm>
          <a:prstGeom prst="rect">
            <a:avLst/>
          </a:prstGeom>
          <a:solidFill>
            <a:schemeClr val="tx2">
              <a:lumMod val="20000"/>
              <a:lumOff val="80000"/>
            </a:schemeClr>
          </a:solidFill>
        </p:spPr>
        <p:txBody>
          <a:bodyPr wrap="square" rtlCol="0">
            <a:spAutoFit/>
          </a:bodyPr>
          <a:lstStyle/>
          <a:p>
            <a:pPr algn="ctr"/>
            <a:r>
              <a:rPr lang="en-US" sz="1200" b="1" dirty="0">
                <a:solidFill>
                  <a:schemeClr val="accent1"/>
                </a:solidFill>
                <a:latin typeface="Brandon Grotesque Regular" panose="020B0503020203060202" pitchFamily="34" charset="77"/>
              </a:rPr>
              <a:t>Interests, hobbies and other leisure activities</a:t>
            </a:r>
            <a:r>
              <a:rPr lang="en-US" sz="1200" dirty="0">
                <a:latin typeface="Brandon Grotesque Regular" panose="020B0503020203060202" pitchFamily="34" charset="77"/>
              </a:rPr>
              <a:t>: </a:t>
            </a:r>
          </a:p>
          <a:p>
            <a:pPr algn="ctr"/>
            <a:r>
              <a:rPr lang="en-US" sz="1200" dirty="0">
                <a:latin typeface="Brandon Grotesque Regular" panose="020B0503020203060202" pitchFamily="34" charset="77"/>
              </a:rPr>
              <a:t>Knitting, reading </a:t>
            </a:r>
          </a:p>
          <a:p>
            <a:pPr algn="ctr"/>
            <a:r>
              <a:rPr lang="en-US" sz="1200" dirty="0">
                <a:latin typeface="Brandon Grotesque Regular" panose="020B0503020203060202" pitchFamily="34" charset="77"/>
              </a:rPr>
              <a:t>Active member of her Church </a:t>
            </a:r>
          </a:p>
          <a:p>
            <a:pPr algn="ctr"/>
            <a:r>
              <a:rPr lang="en-US" sz="1200" dirty="0">
                <a:latin typeface="Brandon Grotesque Regular" panose="020B0503020203060202" pitchFamily="34" charset="77"/>
              </a:rPr>
              <a:t>Enjoys bingo nights and concerts at Church/ Community Center</a:t>
            </a:r>
          </a:p>
          <a:p>
            <a:pPr algn="ctr"/>
            <a:endParaRPr lang="en-US" sz="1200" dirty="0">
              <a:latin typeface="Brandon Grotesque Regular" panose="020B0503020203060202" pitchFamily="34" charset="77"/>
            </a:endParaRPr>
          </a:p>
        </p:txBody>
      </p:sp>
      <p:sp>
        <p:nvSpPr>
          <p:cNvPr id="6" name="TextBox 5">
            <a:extLst>
              <a:ext uri="{FF2B5EF4-FFF2-40B4-BE49-F238E27FC236}">
                <a16:creationId xmlns:a16="http://schemas.microsoft.com/office/drawing/2014/main" id="{9C86B74E-CE66-E12E-38B7-9F04A3B32AD1}"/>
              </a:ext>
            </a:extLst>
          </p:cNvPr>
          <p:cNvSpPr txBox="1"/>
          <p:nvPr/>
        </p:nvSpPr>
        <p:spPr>
          <a:xfrm>
            <a:off x="3515857" y="4754985"/>
            <a:ext cx="8161189" cy="1200329"/>
          </a:xfrm>
          <a:prstGeom prst="rect">
            <a:avLst/>
          </a:prstGeom>
          <a:noFill/>
          <a:ln w="3175">
            <a:noFill/>
          </a:ln>
        </p:spPr>
        <p:txBody>
          <a:bodyPr wrap="square" rtlCol="0">
            <a:spAutoFit/>
          </a:bodyPr>
          <a:lstStyle/>
          <a:p>
            <a:r>
              <a:rPr lang="en-US" sz="1200" b="1" dirty="0">
                <a:solidFill>
                  <a:schemeClr val="accent1"/>
                </a:solidFill>
                <a:latin typeface="Brandon Grotesque Regular" panose="020B0503020203060202" pitchFamily="34" charset="77"/>
              </a:rPr>
              <a:t>View on current donations to the ORG</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Donates mainly to support the overall work of the ORG, but also for the love of the art form</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She believes her donation is enough and is not in a financial position to be giving much more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Really enjoys access to the lounge and complimentary parking and the invitations to talks with artistic leadership</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While she enjoys donor benefits, she claims that they are not critical to her giving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Likes to donate online but also by cheque   </a:t>
            </a:r>
          </a:p>
        </p:txBody>
      </p:sp>
      <p:sp>
        <p:nvSpPr>
          <p:cNvPr id="7" name="Rectangle 6">
            <a:extLst>
              <a:ext uri="{FF2B5EF4-FFF2-40B4-BE49-F238E27FC236}">
                <a16:creationId xmlns:a16="http://schemas.microsoft.com/office/drawing/2014/main" id="{0D08D432-4F1F-31D6-46F2-316B738A7E64}"/>
              </a:ext>
            </a:extLst>
          </p:cNvPr>
          <p:cNvSpPr/>
          <p:nvPr/>
        </p:nvSpPr>
        <p:spPr>
          <a:xfrm>
            <a:off x="3517464" y="2624602"/>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0591CE0-8412-F169-75CD-E707CA8A4854}"/>
              </a:ext>
            </a:extLst>
          </p:cNvPr>
          <p:cNvSpPr/>
          <p:nvPr/>
        </p:nvSpPr>
        <p:spPr>
          <a:xfrm>
            <a:off x="7598059" y="2624601"/>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DB94AD1-4CA6-11E5-4EB9-9AC9E9274901}"/>
              </a:ext>
            </a:extLst>
          </p:cNvPr>
          <p:cNvSpPr txBox="1"/>
          <p:nvPr/>
        </p:nvSpPr>
        <p:spPr>
          <a:xfrm>
            <a:off x="3632200" y="2624601"/>
            <a:ext cx="3965858" cy="1384995"/>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Bio and connection to ORG</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Local to CITY- has been living here for over 40 years </a:t>
            </a:r>
            <a:endParaRPr lang="en-US" sz="1200" b="1" dirty="0">
              <a:solidFill>
                <a:schemeClr val="accent1"/>
              </a:solidFill>
              <a:latin typeface="Brandon Grotesque Regular" panose="020B0503020203060202" pitchFamily="34" charset="77"/>
            </a:endParaRP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Attends the ORG regularly and has been donating for over 10 years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Feels strongly connected to  ORG</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Aware of the charity status and community programs of the ORG  </a:t>
            </a:r>
          </a:p>
        </p:txBody>
      </p:sp>
      <p:sp>
        <p:nvSpPr>
          <p:cNvPr id="10" name="TextBox 9">
            <a:extLst>
              <a:ext uri="{FF2B5EF4-FFF2-40B4-BE49-F238E27FC236}">
                <a16:creationId xmlns:a16="http://schemas.microsoft.com/office/drawing/2014/main" id="{ED07D416-EB5F-A3DA-1F0B-DD4E161B6579}"/>
              </a:ext>
            </a:extLst>
          </p:cNvPr>
          <p:cNvSpPr txBox="1"/>
          <p:nvPr/>
        </p:nvSpPr>
        <p:spPr>
          <a:xfrm>
            <a:off x="7596451" y="2608409"/>
            <a:ext cx="3965858" cy="1754326"/>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Beliefs and other donations</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Very committed to the cultural vibrancy of the city and believes in the impact of the arts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Donates to other arts organizations and environmental and health related organizations</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Very important to give to organizations that align with her personal values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Can get frustrated by too many requests for donations, even after having already given  </a:t>
            </a:r>
          </a:p>
        </p:txBody>
      </p:sp>
      <p:sp>
        <p:nvSpPr>
          <p:cNvPr id="11" name="Rectangle 10">
            <a:extLst>
              <a:ext uri="{FF2B5EF4-FFF2-40B4-BE49-F238E27FC236}">
                <a16:creationId xmlns:a16="http://schemas.microsoft.com/office/drawing/2014/main" id="{1B788A9B-4220-0C0E-8CD2-073820A02C5E}"/>
              </a:ext>
            </a:extLst>
          </p:cNvPr>
          <p:cNvSpPr/>
          <p:nvPr/>
        </p:nvSpPr>
        <p:spPr>
          <a:xfrm>
            <a:off x="3514250" y="4754984"/>
            <a:ext cx="8161189" cy="1369692"/>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C1F16BA-8F1A-A905-D4AA-4ED109B87C71}"/>
              </a:ext>
            </a:extLst>
          </p:cNvPr>
          <p:cNvSpPr txBox="1">
            <a:spLocks/>
          </p:cNvSpPr>
          <p:nvPr/>
        </p:nvSpPr>
        <p:spPr>
          <a:xfrm>
            <a:off x="186623" y="483478"/>
            <a:ext cx="11818753" cy="5722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randon Grotesque Regular" panose="020B0503020203060202" pitchFamily="34" charset="77"/>
                <a:ea typeface="Brandon Grotesque Regular" panose="020B0503020203060202"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700" dirty="0"/>
              <a:t>Donated to the ORG Prior to Last 12 months (Over 80 years old)</a:t>
            </a:r>
          </a:p>
        </p:txBody>
      </p:sp>
    </p:spTree>
    <p:extLst>
      <p:ext uri="{BB962C8B-B14F-4D97-AF65-F5344CB8AC3E}">
        <p14:creationId xmlns:p14="http://schemas.microsoft.com/office/powerpoint/2010/main" val="43287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3" name="Image 7">
            <a:extLst>
              <a:ext uri="{FF2B5EF4-FFF2-40B4-BE49-F238E27FC236}">
                <a16:creationId xmlns:a16="http://schemas.microsoft.com/office/drawing/2014/main" id="{F37EA176-7DD2-62D3-1F8C-9AB68189861B}"/>
              </a:ext>
            </a:extLst>
          </p:cNvPr>
          <p:cNvPicPr>
            <a:picLocks noChangeAspect="1"/>
          </p:cNvPicPr>
          <p:nvPr/>
        </p:nvPicPr>
        <p:blipFill>
          <a:blip r:embed="rId3"/>
          <a:stretch>
            <a:fillRect/>
          </a:stretch>
        </p:blipFill>
        <p:spPr>
          <a:xfrm>
            <a:off x="3672708" y="1913457"/>
            <a:ext cx="4846583" cy="1515543"/>
          </a:xfrm>
          <a:prstGeom prst="rect">
            <a:avLst/>
          </a:prstGeom>
        </p:spPr>
      </p:pic>
      <p:sp>
        <p:nvSpPr>
          <p:cNvPr id="5" name="TextBox 4">
            <a:extLst>
              <a:ext uri="{FF2B5EF4-FFF2-40B4-BE49-F238E27FC236}">
                <a16:creationId xmlns:a16="http://schemas.microsoft.com/office/drawing/2014/main" id="{0F1FA337-C9BD-8255-0698-C5AA1C051B8D}"/>
              </a:ext>
            </a:extLst>
          </p:cNvPr>
          <p:cNvSpPr txBox="1"/>
          <p:nvPr/>
        </p:nvSpPr>
        <p:spPr>
          <a:xfrm>
            <a:off x="1222099" y="4344438"/>
            <a:ext cx="3386294" cy="830997"/>
          </a:xfrm>
          <a:prstGeom prst="rect">
            <a:avLst/>
          </a:prstGeom>
          <a:noFill/>
        </p:spPr>
        <p:txBody>
          <a:bodyPr wrap="square" rtlCol="0">
            <a:spAutoFit/>
          </a:bodyPr>
          <a:lstStyle/>
          <a:p>
            <a:pPr algn="ctr"/>
            <a:r>
              <a:rPr lang="en-US" sz="1600" b="1" dirty="0">
                <a:solidFill>
                  <a:schemeClr val="accent1"/>
                </a:solidFill>
              </a:rPr>
              <a:t>Allyson Arnone</a:t>
            </a:r>
            <a:br>
              <a:rPr lang="en-US" sz="1600" dirty="0"/>
            </a:br>
            <a:r>
              <a:rPr lang="en-US" sz="1600" i="1" dirty="0"/>
              <a:t>Custom Research Manager</a:t>
            </a:r>
          </a:p>
          <a:p>
            <a:pPr algn="ctr"/>
            <a:r>
              <a:rPr lang="en-US" sz="1600" dirty="0"/>
              <a:t>allyson.arnone@advisoryarts.com</a:t>
            </a:r>
          </a:p>
        </p:txBody>
      </p:sp>
      <p:sp>
        <p:nvSpPr>
          <p:cNvPr id="2" name="TextBox 1">
            <a:extLst>
              <a:ext uri="{FF2B5EF4-FFF2-40B4-BE49-F238E27FC236}">
                <a16:creationId xmlns:a16="http://schemas.microsoft.com/office/drawing/2014/main" id="{95330C53-7753-3EC2-EAF4-573186BDB7F4}"/>
              </a:ext>
            </a:extLst>
          </p:cNvPr>
          <p:cNvSpPr txBox="1"/>
          <p:nvPr/>
        </p:nvSpPr>
        <p:spPr>
          <a:xfrm>
            <a:off x="7343300" y="4344438"/>
            <a:ext cx="3386294" cy="830997"/>
          </a:xfrm>
          <a:prstGeom prst="rect">
            <a:avLst/>
          </a:prstGeom>
          <a:noFill/>
        </p:spPr>
        <p:txBody>
          <a:bodyPr wrap="square" rtlCol="0">
            <a:spAutoFit/>
          </a:bodyPr>
          <a:lstStyle/>
          <a:p>
            <a:pPr algn="ctr"/>
            <a:r>
              <a:rPr lang="en-US" sz="1600" b="1" dirty="0">
                <a:solidFill>
                  <a:schemeClr val="accent1"/>
                </a:solidFill>
              </a:rPr>
              <a:t>Tyler Rand</a:t>
            </a:r>
            <a:br>
              <a:rPr lang="en-US" sz="1600" dirty="0"/>
            </a:br>
            <a:r>
              <a:rPr lang="en-US" sz="1600" i="1" dirty="0"/>
              <a:t>Managing Director</a:t>
            </a:r>
          </a:p>
          <a:p>
            <a:pPr algn="ctr"/>
            <a:r>
              <a:rPr lang="en-US" sz="1600" dirty="0"/>
              <a:t>tyler.rand@advisoryarts.com</a:t>
            </a:r>
          </a:p>
        </p:txBody>
      </p:sp>
      <p:sp>
        <p:nvSpPr>
          <p:cNvPr id="4" name="TextBox 3">
            <a:extLst>
              <a:ext uri="{FF2B5EF4-FFF2-40B4-BE49-F238E27FC236}">
                <a16:creationId xmlns:a16="http://schemas.microsoft.com/office/drawing/2014/main" id="{FCF313C2-93B7-9A73-1B57-C54A94854960}"/>
              </a:ext>
            </a:extLst>
          </p:cNvPr>
          <p:cNvSpPr txBox="1"/>
          <p:nvPr/>
        </p:nvSpPr>
        <p:spPr>
          <a:xfrm>
            <a:off x="4608393" y="4285818"/>
            <a:ext cx="2975212" cy="898708"/>
          </a:xfrm>
          <a:prstGeom prst="rect">
            <a:avLst/>
          </a:prstGeom>
          <a:noFill/>
        </p:spPr>
        <p:txBody>
          <a:bodyPr wrap="square" rtlCol="0">
            <a:spAutoFit/>
          </a:bodyPr>
          <a:lstStyle/>
          <a:p>
            <a:pPr marL="0" marR="0" lvl="0" indent="0" algn="ctr" rtl="0">
              <a:lnSpc>
                <a:spcPct val="110000"/>
              </a:lnSpc>
              <a:spcBef>
                <a:spcPts val="0"/>
              </a:spcBef>
              <a:spcAft>
                <a:spcPts val="0"/>
              </a:spcAft>
              <a:buClr>
                <a:srgbClr val="000090"/>
              </a:buClr>
              <a:buSzPct val="106666"/>
              <a:buFont typeface="Arial"/>
              <a:buNone/>
            </a:pPr>
            <a:r>
              <a:rPr lang="en-US" sz="1600" b="1" u="none" dirty="0">
                <a:solidFill>
                  <a:schemeClr val="accent1"/>
                </a:solidFill>
                <a:latin typeface="Brandon Grotesque Regular" panose="020B0503020203060202" pitchFamily="34" charset="77"/>
                <a:sym typeface="Arial"/>
              </a:rPr>
              <a:t>Maia Plantevin </a:t>
            </a:r>
          </a:p>
          <a:p>
            <a:pPr marL="0" marR="0" lvl="0" indent="0" algn="ctr" rtl="0">
              <a:lnSpc>
                <a:spcPct val="110000"/>
              </a:lnSpc>
              <a:spcBef>
                <a:spcPts val="0"/>
              </a:spcBef>
              <a:spcAft>
                <a:spcPts val="0"/>
              </a:spcAft>
              <a:buClr>
                <a:srgbClr val="000090"/>
              </a:buClr>
              <a:buSzPct val="106666"/>
              <a:buFont typeface="Arial"/>
              <a:buNone/>
            </a:pPr>
            <a:r>
              <a:rPr lang="en-US" sz="1600" i="1" dirty="0">
                <a:latin typeface="Brandon Grotesque Regular" panose="020B0503020203060202" pitchFamily="34" charset="77"/>
              </a:rPr>
              <a:t>Senior Research Analyst </a:t>
            </a:r>
          </a:p>
          <a:p>
            <a:pPr marL="0" marR="0" lvl="0" indent="0" algn="ctr" rtl="0">
              <a:lnSpc>
                <a:spcPct val="110000"/>
              </a:lnSpc>
              <a:spcBef>
                <a:spcPts val="0"/>
              </a:spcBef>
              <a:spcAft>
                <a:spcPts val="0"/>
              </a:spcAft>
              <a:buClr>
                <a:srgbClr val="000090"/>
              </a:buClr>
              <a:buSzPct val="106666"/>
              <a:buFont typeface="Arial"/>
              <a:buNone/>
            </a:pPr>
            <a:r>
              <a:rPr lang="en-US" sz="1600" dirty="0">
                <a:latin typeface="Brandon Grotesque Regular" panose="020B0503020203060202" pitchFamily="34" charset="77"/>
              </a:rPr>
              <a:t>maia.plantevin@advisoryarts.com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2" name="Google Shape;62;p2"/>
          <p:cNvSpPr txBox="1"/>
          <p:nvPr/>
        </p:nvSpPr>
        <p:spPr>
          <a:xfrm>
            <a:off x="322973" y="495688"/>
            <a:ext cx="11507077" cy="437029"/>
          </a:xfrm>
          <a:prstGeom prst="rect">
            <a:avLst/>
          </a:prstGeom>
          <a:noFill/>
          <a:ln>
            <a:noFill/>
          </a:ln>
        </p:spPr>
        <p:txBody>
          <a:bodyPr spcFirstLastPara="1" wrap="square" lIns="65000" tIns="65000" rIns="65000" bIns="65000" anchor="ctr" anchorCtr="0">
            <a:noAutofit/>
          </a:bodyPr>
          <a:lstStyle/>
          <a:p>
            <a:pPr marL="0" marR="0" lvl="0" indent="0" algn="ctr" rtl="0">
              <a:lnSpc>
                <a:spcPct val="110000"/>
              </a:lnSpc>
              <a:spcBef>
                <a:spcPts val="0"/>
              </a:spcBef>
              <a:spcAft>
                <a:spcPts val="0"/>
              </a:spcAft>
              <a:buClr>
                <a:srgbClr val="000000"/>
              </a:buClr>
              <a:buSzPts val="2954"/>
              <a:buFont typeface="Palatino"/>
              <a:buNone/>
            </a:pPr>
            <a:r>
              <a:rPr lang="en-US" sz="3200" i="1" dirty="0">
                <a:solidFill>
                  <a:srgbClr val="000000"/>
                </a:solidFill>
                <a:latin typeface="Brandon Grotesque Regular" panose="020B0503020203060202" pitchFamily="34" charset="0"/>
                <a:ea typeface="Arial"/>
                <a:cs typeface="Arial"/>
                <a:sym typeface="Arial"/>
              </a:rPr>
              <a:t>AUDIENCE SEGMENT NAME</a:t>
            </a:r>
            <a:endParaRPr sz="3200" i="1" u="none" strike="noStrike" cap="none" dirty="0">
              <a:solidFill>
                <a:srgbClr val="000000"/>
              </a:solidFill>
              <a:latin typeface="Brandon Grotesque Regular" panose="020B0503020203060202" pitchFamily="34" charset="0"/>
              <a:ea typeface="Arial"/>
              <a:cs typeface="Arial"/>
              <a:sym typeface="Arial"/>
            </a:endParaRPr>
          </a:p>
        </p:txBody>
      </p:sp>
      <p:sp>
        <p:nvSpPr>
          <p:cNvPr id="2" name="CuadroTexto 1">
            <a:extLst>
              <a:ext uri="{FF2B5EF4-FFF2-40B4-BE49-F238E27FC236}">
                <a16:creationId xmlns:a16="http://schemas.microsoft.com/office/drawing/2014/main" id="{A7B71810-4D02-AFBF-F04C-A1332C004408}"/>
              </a:ext>
            </a:extLst>
          </p:cNvPr>
          <p:cNvSpPr txBox="1"/>
          <p:nvPr/>
        </p:nvSpPr>
        <p:spPr>
          <a:xfrm>
            <a:off x="421534" y="1331935"/>
            <a:ext cx="11193734" cy="338554"/>
          </a:xfrm>
          <a:prstGeom prst="rect">
            <a:avLst/>
          </a:prstGeom>
          <a:noFill/>
        </p:spPr>
        <p:txBody>
          <a:bodyPr wrap="square" rtlCol="0">
            <a:spAutoFit/>
          </a:bodyPr>
          <a:lstStyle/>
          <a:p>
            <a:pPr algn="ctr"/>
            <a:r>
              <a:rPr lang="es-MX" sz="1600" i="1"/>
              <a:t>Insert summary statement of this audience segment here that provides context for behaviors, pain points, and motivations.</a:t>
            </a:r>
          </a:p>
        </p:txBody>
      </p:sp>
      <p:sp>
        <p:nvSpPr>
          <p:cNvPr id="9" name="CuadroTexto 8">
            <a:extLst>
              <a:ext uri="{FF2B5EF4-FFF2-40B4-BE49-F238E27FC236}">
                <a16:creationId xmlns:a16="http://schemas.microsoft.com/office/drawing/2014/main" id="{6DBF988F-908A-E0C8-8FAA-F21CB132B5DD}"/>
              </a:ext>
            </a:extLst>
          </p:cNvPr>
          <p:cNvSpPr txBox="1"/>
          <p:nvPr/>
        </p:nvSpPr>
        <p:spPr>
          <a:xfrm>
            <a:off x="-35877" y="3337562"/>
            <a:ext cx="1972664" cy="2908074"/>
          </a:xfrm>
          <a:prstGeom prst="rect">
            <a:avLst/>
          </a:prstGeom>
          <a:solidFill>
            <a:schemeClr val="accent1">
              <a:lumMod val="20000"/>
              <a:lumOff val="80000"/>
            </a:schemeClr>
          </a:solidFill>
        </p:spPr>
        <p:txBody>
          <a:bodyPr wrap="square" rtlCol="0">
            <a:noAutofit/>
          </a:bodyPr>
          <a:lstStyle/>
          <a:p>
            <a:pPr>
              <a:spcAft>
                <a:spcPts val="600"/>
              </a:spcAft>
            </a:pPr>
            <a:r>
              <a:rPr lang="es-MX" sz="1200" b="1"/>
              <a:t>Age Range: </a:t>
            </a:r>
            <a:r>
              <a:rPr lang="es-MX" sz="1200" i="1"/>
              <a:t>The typical age range of the segment</a:t>
            </a:r>
          </a:p>
          <a:p>
            <a:pPr>
              <a:spcAft>
                <a:spcPts val="600"/>
              </a:spcAft>
            </a:pPr>
            <a:r>
              <a:rPr lang="es-MX" sz="1200" b="1"/>
              <a:t>Gender Distribution: </a:t>
            </a:r>
            <a:r>
              <a:rPr lang="es-MX" sz="1200" i="1"/>
              <a:t>Percentage Breakdown</a:t>
            </a:r>
          </a:p>
          <a:p>
            <a:pPr>
              <a:spcAft>
                <a:spcPts val="600"/>
              </a:spcAft>
            </a:pPr>
            <a:r>
              <a:rPr lang="es-MX" sz="1200" b="1"/>
              <a:t>Marital Status: </a:t>
            </a:r>
            <a:r>
              <a:rPr lang="es-MX" sz="1200" i="1"/>
              <a:t>Percentage Breakdown</a:t>
            </a:r>
          </a:p>
          <a:p>
            <a:pPr>
              <a:spcAft>
                <a:spcPts val="600"/>
              </a:spcAft>
            </a:pPr>
            <a:r>
              <a:rPr lang="es-MX" sz="1200" b="1"/>
              <a:t>Race/Ethnicity: </a:t>
            </a:r>
            <a:r>
              <a:rPr lang="es-MX" sz="1200" i="1"/>
              <a:t>Percentage Breakdown</a:t>
            </a:r>
            <a:endParaRPr lang="es-MX" sz="1200"/>
          </a:p>
          <a:p>
            <a:pPr>
              <a:spcAft>
                <a:spcPts val="600"/>
              </a:spcAft>
            </a:pPr>
            <a:r>
              <a:rPr lang="es-MX" sz="1200" b="1"/>
              <a:t>Geography: </a:t>
            </a:r>
            <a:r>
              <a:rPr lang="es-MX" sz="1200" i="1"/>
              <a:t>Key areas where the segment lives</a:t>
            </a:r>
            <a:endParaRPr lang="es-MX" sz="1200"/>
          </a:p>
          <a:p>
            <a:pPr>
              <a:spcAft>
                <a:spcPts val="600"/>
              </a:spcAft>
            </a:pPr>
            <a:r>
              <a:rPr lang="es-MX" sz="1200" b="1"/>
              <a:t>Household Income: </a:t>
            </a:r>
            <a:r>
              <a:rPr lang="es-MX" sz="1200" i="1"/>
              <a:t>Range</a:t>
            </a:r>
            <a:endParaRPr lang="es-MX" sz="1200"/>
          </a:p>
          <a:p>
            <a:pPr>
              <a:spcAft>
                <a:spcPts val="600"/>
              </a:spcAft>
            </a:pPr>
            <a:r>
              <a:rPr lang="es-MX" sz="1200" b="1"/>
              <a:t>Highest Degree:</a:t>
            </a:r>
          </a:p>
        </p:txBody>
      </p:sp>
      <p:sp>
        <p:nvSpPr>
          <p:cNvPr id="12" name="CuadroTexto 11">
            <a:extLst>
              <a:ext uri="{FF2B5EF4-FFF2-40B4-BE49-F238E27FC236}">
                <a16:creationId xmlns:a16="http://schemas.microsoft.com/office/drawing/2014/main" id="{DD6F92F4-6E9D-8265-49A9-CC4ED1ACBA30}"/>
              </a:ext>
            </a:extLst>
          </p:cNvPr>
          <p:cNvSpPr txBox="1"/>
          <p:nvPr/>
        </p:nvSpPr>
        <p:spPr>
          <a:xfrm>
            <a:off x="1936786" y="1839032"/>
            <a:ext cx="1972663" cy="4406603"/>
          </a:xfrm>
          <a:prstGeom prst="rect">
            <a:avLst/>
          </a:prstGeom>
          <a:solidFill>
            <a:schemeClr val="accent3">
              <a:lumMod val="20000"/>
              <a:lumOff val="80000"/>
            </a:schemeClr>
          </a:solidFill>
        </p:spPr>
        <p:txBody>
          <a:bodyPr wrap="square" rtlCol="0">
            <a:noAutofit/>
          </a:bodyPr>
          <a:lstStyle/>
          <a:p>
            <a:pPr algn="ctr"/>
            <a:r>
              <a:rPr lang="es-MX" b="1"/>
              <a:t>Psychographics</a:t>
            </a:r>
            <a:endParaRPr lang="es-MX" sz="1100"/>
          </a:p>
          <a:p>
            <a:pPr algn="ctr"/>
            <a:endParaRPr lang="es-MX" sz="1000"/>
          </a:p>
          <a:p>
            <a:pPr algn="ctr"/>
            <a:endParaRPr lang="es-MX" sz="1000"/>
          </a:p>
          <a:p>
            <a:r>
              <a:rPr lang="es-MX" sz="1200" b="1"/>
              <a:t>Interests: </a:t>
            </a:r>
            <a:r>
              <a:rPr lang="es-MX" sz="1200" i="1"/>
              <a:t>What are their hobbies, interests outside of what your org offers?</a:t>
            </a:r>
          </a:p>
          <a:p>
            <a:endParaRPr lang="es-MX" sz="1200"/>
          </a:p>
          <a:p>
            <a:r>
              <a:rPr lang="es-MX" sz="1200" b="1"/>
              <a:t>Lifestyle: </a:t>
            </a:r>
            <a:r>
              <a:rPr lang="es-MX" sz="1200" i="1"/>
              <a:t>Brief description of their lifestyle (active, home-centered, etc.).</a:t>
            </a:r>
          </a:p>
          <a:p>
            <a:endParaRPr lang="es-MX" sz="1200"/>
          </a:p>
          <a:p>
            <a:r>
              <a:rPr lang="es-MX" sz="1200" b="1"/>
              <a:t>Values and Beliefs: </a:t>
            </a:r>
            <a:r>
              <a:rPr lang="es-MX" sz="1200" i="1"/>
              <a:t>Any predominant values or beliefs that characterize this segment.</a:t>
            </a:r>
          </a:p>
          <a:p>
            <a:endParaRPr lang="es-MX" sz="1200" i="1"/>
          </a:p>
          <a:p>
            <a:r>
              <a:rPr lang="es-MX" sz="1200" b="1"/>
              <a:t>Cultural Influences: </a:t>
            </a:r>
            <a:r>
              <a:rPr lang="es-MX" sz="1200" i="1"/>
              <a:t>How cultural background and heritage influence their preferences and behaviors (e.g., traditional vs. modern cultural tendencies, specific cultural affinities).</a:t>
            </a:r>
          </a:p>
        </p:txBody>
      </p:sp>
      <p:sp>
        <p:nvSpPr>
          <p:cNvPr id="14" name="CuadroTexto 13">
            <a:extLst>
              <a:ext uri="{FF2B5EF4-FFF2-40B4-BE49-F238E27FC236}">
                <a16:creationId xmlns:a16="http://schemas.microsoft.com/office/drawing/2014/main" id="{A9454452-5EB2-9801-8C85-E95AE9823852}"/>
              </a:ext>
            </a:extLst>
          </p:cNvPr>
          <p:cNvSpPr txBox="1"/>
          <p:nvPr/>
        </p:nvSpPr>
        <p:spPr>
          <a:xfrm>
            <a:off x="3909449" y="1839032"/>
            <a:ext cx="1972663" cy="4406603"/>
          </a:xfrm>
          <a:prstGeom prst="rect">
            <a:avLst/>
          </a:prstGeom>
          <a:solidFill>
            <a:schemeClr val="accent5">
              <a:lumMod val="20000"/>
              <a:lumOff val="80000"/>
            </a:schemeClr>
          </a:solidFill>
        </p:spPr>
        <p:txBody>
          <a:bodyPr wrap="square" rtlCol="0">
            <a:noAutofit/>
          </a:bodyPr>
          <a:lstStyle/>
          <a:p>
            <a:pPr algn="ctr"/>
            <a:r>
              <a:rPr lang="es-MX" b="1"/>
              <a:t>Behaviors</a:t>
            </a:r>
          </a:p>
          <a:p>
            <a:pPr algn="ctr"/>
            <a:endParaRPr lang="es-MX" b="1"/>
          </a:p>
          <a:p>
            <a:r>
              <a:rPr lang="es-MX" sz="1200" b="1"/>
              <a:t>Attendance Patterns:</a:t>
            </a:r>
            <a:r>
              <a:rPr lang="es-MX" sz="1200"/>
              <a:t> </a:t>
            </a:r>
            <a:r>
              <a:rPr lang="es-MX" sz="1200" i="1"/>
              <a:t>Frequency of attending events at your org.</a:t>
            </a:r>
          </a:p>
          <a:p>
            <a:endParaRPr lang="es-MX" sz="1200"/>
          </a:p>
          <a:p>
            <a:r>
              <a:rPr lang="es-MX" sz="1200" b="1"/>
              <a:t>Spending Habits: </a:t>
            </a:r>
            <a:r>
              <a:rPr lang="es-MX" sz="1200" i="1"/>
              <a:t>Average expenditure per visit.</a:t>
            </a:r>
          </a:p>
          <a:p>
            <a:endParaRPr lang="es-MX" sz="1200"/>
          </a:p>
          <a:p>
            <a:r>
              <a:rPr lang="es-MX" sz="1200" b="1"/>
              <a:t>Programming: </a:t>
            </a:r>
            <a:r>
              <a:rPr lang="es-MX" sz="1200" i="1"/>
              <a:t>Types of events/shows they prefer.</a:t>
            </a:r>
          </a:p>
          <a:p>
            <a:endParaRPr lang="es-MX" sz="1200" i="1"/>
          </a:p>
          <a:p>
            <a:r>
              <a:rPr lang="es-MX" sz="1200" b="1"/>
              <a:t>Point of Sale Preferences: </a:t>
            </a:r>
            <a:r>
              <a:rPr lang="es-MX" sz="1200" i="1"/>
              <a:t>Where/how does this segment purchase tickets or make donations?</a:t>
            </a:r>
            <a:endParaRPr lang="es-MX" sz="1200"/>
          </a:p>
          <a:p>
            <a:endParaRPr lang="es-MX" sz="1200" i="1"/>
          </a:p>
          <a:p>
            <a:pPr algn="ctr"/>
            <a:endParaRPr lang="es-MX" sz="1200"/>
          </a:p>
        </p:txBody>
      </p:sp>
      <p:sp>
        <p:nvSpPr>
          <p:cNvPr id="3" name="Rectangle 2">
            <a:extLst>
              <a:ext uri="{FF2B5EF4-FFF2-40B4-BE49-F238E27FC236}">
                <a16:creationId xmlns:a16="http://schemas.microsoft.com/office/drawing/2014/main" id="{2336BCD9-DAD9-C17A-54A1-4681E52E2C43}"/>
              </a:ext>
            </a:extLst>
          </p:cNvPr>
          <p:cNvSpPr/>
          <p:nvPr/>
        </p:nvSpPr>
        <p:spPr>
          <a:xfrm>
            <a:off x="378095" y="1251857"/>
            <a:ext cx="11280609" cy="5070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adroTexto 3">
            <a:extLst>
              <a:ext uri="{FF2B5EF4-FFF2-40B4-BE49-F238E27FC236}">
                <a16:creationId xmlns:a16="http://schemas.microsoft.com/office/drawing/2014/main" id="{1B24D733-EA9C-8CF5-8C39-E5343AAD4625}"/>
              </a:ext>
            </a:extLst>
          </p:cNvPr>
          <p:cNvSpPr txBox="1"/>
          <p:nvPr/>
        </p:nvSpPr>
        <p:spPr>
          <a:xfrm>
            <a:off x="5882111" y="1839032"/>
            <a:ext cx="2103297" cy="4406603"/>
          </a:xfrm>
          <a:prstGeom prst="rect">
            <a:avLst/>
          </a:prstGeom>
          <a:solidFill>
            <a:schemeClr val="accent6">
              <a:lumMod val="20000"/>
              <a:lumOff val="80000"/>
            </a:schemeClr>
          </a:solidFill>
        </p:spPr>
        <p:txBody>
          <a:bodyPr wrap="square" rtlCol="0">
            <a:noAutofit/>
          </a:bodyPr>
          <a:lstStyle/>
          <a:p>
            <a:pPr algn="ctr"/>
            <a:r>
              <a:rPr lang="es-MX" b="1"/>
              <a:t>Comms Channels</a:t>
            </a:r>
          </a:p>
          <a:p>
            <a:endParaRPr lang="es-MX" sz="1200" b="1"/>
          </a:p>
          <a:p>
            <a:r>
              <a:rPr lang="es-MX" sz="1200" b="1"/>
              <a:t>Preferred Communication Channels: </a:t>
            </a:r>
            <a:r>
              <a:rPr lang="es-MX" sz="1200" i="1"/>
              <a:t>How responsive or engaged are they through various channels (social media, email, direct mail etc.).</a:t>
            </a:r>
          </a:p>
          <a:p>
            <a:endParaRPr lang="es-MX" sz="1200" b="1"/>
          </a:p>
          <a:p>
            <a:r>
              <a:rPr lang="es-MX" sz="1200" b="1"/>
              <a:t>Influencers</a:t>
            </a:r>
            <a:r>
              <a:rPr lang="es-MX" sz="1200" b="1" i="1"/>
              <a:t>:</a:t>
            </a:r>
            <a:r>
              <a:rPr lang="es-MX" sz="1200" i="1"/>
              <a:t> Key influencers or decision factors that drive their engagement with your org.</a:t>
            </a:r>
          </a:p>
          <a:p>
            <a:endParaRPr lang="es-MX" sz="1200" i="1"/>
          </a:p>
          <a:p>
            <a:r>
              <a:rPr lang="es-MX" sz="1200" b="1"/>
              <a:t>Information Seeking Behaviors: </a:t>
            </a:r>
            <a:r>
              <a:rPr lang="es-MX" sz="1200" i="1"/>
              <a:t>How they search for information related to events (e.g., online searches, word of mouth, reviews).</a:t>
            </a:r>
          </a:p>
          <a:p>
            <a:endParaRPr lang="es-MX" sz="1200" i="1"/>
          </a:p>
          <a:p>
            <a:r>
              <a:rPr lang="es-MX" sz="1200" b="1"/>
              <a:t>Feedback Channels: </a:t>
            </a:r>
            <a:r>
              <a:rPr lang="es-MX" sz="1200" i="1"/>
              <a:t>How they prefer to give feedback or interact with your org (e.g., Google reviews, social media, surveys, direct emails).</a:t>
            </a:r>
          </a:p>
          <a:p>
            <a:pPr algn="ctr"/>
            <a:endParaRPr lang="es-MX" sz="1600"/>
          </a:p>
        </p:txBody>
      </p:sp>
      <p:sp>
        <p:nvSpPr>
          <p:cNvPr id="5" name="CuadroTexto 4">
            <a:extLst>
              <a:ext uri="{FF2B5EF4-FFF2-40B4-BE49-F238E27FC236}">
                <a16:creationId xmlns:a16="http://schemas.microsoft.com/office/drawing/2014/main" id="{D74A4188-79C9-695B-D5E0-024C0038CCC0}"/>
              </a:ext>
            </a:extLst>
          </p:cNvPr>
          <p:cNvSpPr txBox="1"/>
          <p:nvPr/>
        </p:nvSpPr>
        <p:spPr>
          <a:xfrm>
            <a:off x="7985408" y="1839032"/>
            <a:ext cx="2103296" cy="4406603"/>
          </a:xfrm>
          <a:prstGeom prst="rect">
            <a:avLst/>
          </a:prstGeom>
          <a:solidFill>
            <a:schemeClr val="accent4">
              <a:lumMod val="20000"/>
              <a:lumOff val="80000"/>
            </a:schemeClr>
          </a:solidFill>
        </p:spPr>
        <p:txBody>
          <a:bodyPr wrap="square" rtlCol="0">
            <a:noAutofit/>
          </a:bodyPr>
          <a:lstStyle/>
          <a:p>
            <a:pPr algn="ctr"/>
            <a:r>
              <a:rPr lang="es-MX" b="1"/>
              <a:t>Motivations</a:t>
            </a:r>
          </a:p>
          <a:p>
            <a:pPr algn="ctr"/>
            <a:endParaRPr lang="es-MX" sz="1600" b="1"/>
          </a:p>
          <a:p>
            <a:r>
              <a:rPr lang="es-MX" sz="1200" b="1"/>
              <a:t>Goals: </a:t>
            </a:r>
            <a:r>
              <a:rPr lang="es-MX" sz="1200" i="1"/>
              <a:t>What they aim to achieve or experience at your org.</a:t>
            </a:r>
          </a:p>
          <a:p>
            <a:endParaRPr lang="es-MX" sz="1200" i="1"/>
          </a:p>
          <a:p>
            <a:r>
              <a:rPr lang="es-MX" sz="1200" b="1"/>
              <a:t>Emotional Drivers: </a:t>
            </a:r>
            <a:r>
              <a:rPr lang="es-MX" sz="1200" i="1"/>
              <a:t>Emotions that drive their decision-making (e.g., joy, nostalgia, curiosity).</a:t>
            </a:r>
          </a:p>
          <a:p>
            <a:endParaRPr lang="es-MX" sz="1200" b="1"/>
          </a:p>
          <a:p>
            <a:r>
              <a:rPr lang="es-MX" sz="1200" b="1"/>
              <a:t>Decision Influencers: </a:t>
            </a:r>
            <a:r>
              <a:rPr lang="es-MX" sz="1200" i="1"/>
              <a:t>Factors that significantly influence their decision to attend (e.g., artist lineup, event theme, pricing).</a:t>
            </a:r>
          </a:p>
          <a:p>
            <a:endParaRPr lang="es-MX" sz="1200" b="1"/>
          </a:p>
          <a:p>
            <a:r>
              <a:rPr lang="es-MX" sz="1200" b="1"/>
              <a:t>Challenges/Barriers: </a:t>
            </a:r>
            <a:r>
              <a:rPr lang="es-MX" sz="1200" i="1"/>
              <a:t>What might prevent them from visiting or engaging more.</a:t>
            </a:r>
            <a:endParaRPr lang="es-MX" sz="1600" i="1"/>
          </a:p>
        </p:txBody>
      </p:sp>
      <p:pic>
        <p:nvPicPr>
          <p:cNvPr id="7" name="Picture 6" descr="A silhouette of a person&#10;&#10;Description automatically generated">
            <a:extLst>
              <a:ext uri="{FF2B5EF4-FFF2-40B4-BE49-F238E27FC236}">
                <a16:creationId xmlns:a16="http://schemas.microsoft.com/office/drawing/2014/main" id="{52081F0E-27EE-CF4F-DAB3-804FA3209945}"/>
              </a:ext>
            </a:extLst>
          </p:cNvPr>
          <p:cNvPicPr>
            <a:picLocks noChangeAspect="1"/>
          </p:cNvPicPr>
          <p:nvPr/>
        </p:nvPicPr>
        <p:blipFill rotWithShape="1">
          <a:blip r:embed="rId3"/>
          <a:srcRect b="24035"/>
          <a:stretch/>
        </p:blipFill>
        <p:spPr>
          <a:xfrm>
            <a:off x="-35877" y="1839033"/>
            <a:ext cx="1972663" cy="1498528"/>
          </a:xfrm>
          <a:prstGeom prst="rect">
            <a:avLst/>
          </a:prstGeom>
        </p:spPr>
      </p:pic>
      <p:sp>
        <p:nvSpPr>
          <p:cNvPr id="8" name="CuadroTexto 4">
            <a:extLst>
              <a:ext uri="{FF2B5EF4-FFF2-40B4-BE49-F238E27FC236}">
                <a16:creationId xmlns:a16="http://schemas.microsoft.com/office/drawing/2014/main" id="{7E755F69-3390-45EB-7612-16EABD81901D}"/>
              </a:ext>
            </a:extLst>
          </p:cNvPr>
          <p:cNvSpPr txBox="1"/>
          <p:nvPr/>
        </p:nvSpPr>
        <p:spPr>
          <a:xfrm>
            <a:off x="10088704" y="1839032"/>
            <a:ext cx="2103296" cy="4406603"/>
          </a:xfrm>
          <a:prstGeom prst="rect">
            <a:avLst/>
          </a:prstGeom>
          <a:solidFill>
            <a:schemeClr val="tx2">
              <a:lumMod val="20000"/>
              <a:lumOff val="80000"/>
            </a:schemeClr>
          </a:solidFill>
        </p:spPr>
        <p:txBody>
          <a:bodyPr wrap="square" rtlCol="0">
            <a:noAutofit/>
          </a:bodyPr>
          <a:lstStyle/>
          <a:p>
            <a:pPr algn="ctr"/>
            <a:r>
              <a:rPr lang="es-MX" b="1"/>
              <a:t>Alignment</a:t>
            </a:r>
          </a:p>
          <a:p>
            <a:pPr algn="ctr"/>
            <a:endParaRPr lang="es-MX" sz="1600" b="1"/>
          </a:p>
          <a:p>
            <a:r>
              <a:rPr lang="es-MX" sz="1200" b="1"/>
              <a:t>Relevance to Company Goals: </a:t>
            </a:r>
            <a:r>
              <a:rPr lang="es-MX" sz="1200" i="1"/>
              <a:t>How this segment aligns with your org’s broader strategic objectives.</a:t>
            </a:r>
          </a:p>
          <a:p>
            <a:endParaRPr lang="es-MX" sz="1200" b="1"/>
          </a:p>
          <a:p>
            <a:r>
              <a:rPr lang="es-MX" sz="1200" b="1"/>
              <a:t>Opportunities for Growth: </a:t>
            </a:r>
            <a:r>
              <a:rPr lang="es-MX" sz="1200" i="1"/>
              <a:t>Potential areas for increased engagement, loyalty or revenue. Is this segment forecasted to increase or descrease in audience share?</a:t>
            </a:r>
          </a:p>
          <a:p>
            <a:endParaRPr lang="es-MX" sz="1200" i="1"/>
          </a:p>
          <a:p>
            <a:r>
              <a:rPr lang="es-MX" sz="1200" b="1"/>
              <a:t>Partnership Potential: </a:t>
            </a:r>
            <a:r>
              <a:rPr lang="es-MX" sz="1200" i="1"/>
              <a:t>Opportunities for partnerships or collaborations based on this segment's characteristics or preferences.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2" name="Google Shape;62;p2"/>
          <p:cNvSpPr txBox="1"/>
          <p:nvPr/>
        </p:nvSpPr>
        <p:spPr>
          <a:xfrm>
            <a:off x="322973" y="495688"/>
            <a:ext cx="11507077" cy="437029"/>
          </a:xfrm>
          <a:prstGeom prst="rect">
            <a:avLst/>
          </a:prstGeom>
          <a:noFill/>
          <a:ln>
            <a:noFill/>
          </a:ln>
        </p:spPr>
        <p:txBody>
          <a:bodyPr spcFirstLastPara="1" wrap="square" lIns="65000" tIns="65000" rIns="65000" bIns="65000" anchor="ctr" anchorCtr="0">
            <a:noAutofit/>
          </a:bodyPr>
          <a:lstStyle/>
          <a:p>
            <a:pPr marL="0" marR="0" lvl="0" indent="0" rtl="0">
              <a:lnSpc>
                <a:spcPct val="110000"/>
              </a:lnSpc>
              <a:spcBef>
                <a:spcPts val="0"/>
              </a:spcBef>
              <a:spcAft>
                <a:spcPts val="0"/>
              </a:spcAft>
              <a:buClr>
                <a:srgbClr val="000000"/>
              </a:buClr>
              <a:buSzPts val="2954"/>
              <a:buFont typeface="Palatino"/>
              <a:buNone/>
            </a:pPr>
            <a:r>
              <a:rPr lang="en-US" sz="3200" dirty="0">
                <a:solidFill>
                  <a:srgbClr val="000000"/>
                </a:solidFill>
                <a:latin typeface="Brandon Grotesque Regular" panose="020B0503020203060202" pitchFamily="34" charset="0"/>
                <a:ea typeface="Arial"/>
                <a:cs typeface="Arial"/>
                <a:sym typeface="Arial"/>
              </a:rPr>
              <a:t>Advice on How to Use This Template</a:t>
            </a:r>
            <a:endParaRPr sz="3200" u="none" strike="noStrike" cap="none" dirty="0">
              <a:solidFill>
                <a:srgbClr val="000000"/>
              </a:solidFill>
              <a:latin typeface="Brandon Grotesque Regular" panose="020B0503020203060202" pitchFamily="34" charset="0"/>
              <a:ea typeface="Arial"/>
              <a:cs typeface="Arial"/>
              <a:sym typeface="Arial"/>
            </a:endParaRPr>
          </a:p>
        </p:txBody>
      </p:sp>
      <p:sp>
        <p:nvSpPr>
          <p:cNvPr id="6" name="TextBox 5">
            <a:extLst>
              <a:ext uri="{FF2B5EF4-FFF2-40B4-BE49-F238E27FC236}">
                <a16:creationId xmlns:a16="http://schemas.microsoft.com/office/drawing/2014/main" id="{B1F3AA4C-4218-E46F-45BC-BF035C2899CC}"/>
              </a:ext>
            </a:extLst>
          </p:cNvPr>
          <p:cNvSpPr txBox="1"/>
          <p:nvPr/>
        </p:nvSpPr>
        <p:spPr>
          <a:xfrm>
            <a:off x="737643" y="1360169"/>
            <a:ext cx="4914900" cy="4801314"/>
          </a:xfrm>
          <a:prstGeom prst="rect">
            <a:avLst/>
          </a:prstGeom>
          <a:solidFill>
            <a:schemeClr val="tx2">
              <a:lumMod val="20000"/>
              <a:lumOff val="80000"/>
            </a:schemeClr>
          </a:solidFill>
        </p:spPr>
        <p:txBody>
          <a:bodyPr wrap="square" rtlCol="0">
            <a:spAutoFit/>
          </a:bodyPr>
          <a:lstStyle/>
          <a:p>
            <a:r>
              <a:rPr lang="en-US" b="1" dirty="0"/>
              <a:t>Collaboration: </a:t>
            </a:r>
            <a:r>
              <a:rPr lang="en-US" dirty="0"/>
              <a:t>We encourage a team approach to brainstorming and identifying audience segments and to filling out these templates. Gather input from various departments such as marketing, development, and patron services to ensure a well-rounded profile.</a:t>
            </a:r>
          </a:p>
          <a:p>
            <a:endParaRPr lang="en-US" dirty="0"/>
          </a:p>
          <a:p>
            <a:r>
              <a:rPr lang="en-US" b="1" dirty="0"/>
              <a:t>Data-Driven: </a:t>
            </a:r>
            <a:r>
              <a:rPr lang="en-US" dirty="0"/>
              <a:t>Stress the importance of using data, including data pulled from Arts360, to inform the profile. Utilize existing data from ticket sales, surveys, and social media analytics to make informed assessments.</a:t>
            </a:r>
          </a:p>
          <a:p>
            <a:endParaRPr lang="en-US" dirty="0"/>
          </a:p>
          <a:p>
            <a:r>
              <a:rPr lang="en-US" b="1" dirty="0"/>
              <a:t>Ongoing Process: </a:t>
            </a:r>
            <a:r>
              <a:rPr lang="en-US" dirty="0"/>
              <a:t>Emphasize that defining personas within audience segmentation is an evolving process. Regularly update the profile to reflect changes in audience behavior and market trends.</a:t>
            </a:r>
          </a:p>
          <a:p>
            <a:endParaRPr lang="en-US" dirty="0"/>
          </a:p>
        </p:txBody>
      </p:sp>
      <p:sp>
        <p:nvSpPr>
          <p:cNvPr id="10" name="TextBox 9">
            <a:extLst>
              <a:ext uri="{FF2B5EF4-FFF2-40B4-BE49-F238E27FC236}">
                <a16:creationId xmlns:a16="http://schemas.microsoft.com/office/drawing/2014/main" id="{839468B3-A1BA-69D0-3879-AEF12BE7AE74}"/>
              </a:ext>
            </a:extLst>
          </p:cNvPr>
          <p:cNvSpPr txBox="1"/>
          <p:nvPr/>
        </p:nvSpPr>
        <p:spPr>
          <a:xfrm>
            <a:off x="6915150" y="1360169"/>
            <a:ext cx="4914900" cy="4801314"/>
          </a:xfrm>
          <a:prstGeom prst="rect">
            <a:avLst/>
          </a:prstGeom>
          <a:solidFill>
            <a:schemeClr val="tx2">
              <a:lumMod val="20000"/>
              <a:lumOff val="80000"/>
            </a:schemeClr>
          </a:solidFill>
        </p:spPr>
        <p:txBody>
          <a:bodyPr wrap="square" rtlCol="0">
            <a:noAutofit/>
          </a:bodyPr>
          <a:lstStyle/>
          <a:p>
            <a:r>
              <a:rPr lang="en-US" b="1" dirty="0"/>
              <a:t>Customization: </a:t>
            </a:r>
            <a:r>
              <a:rPr lang="en-US" dirty="0"/>
              <a:t>We encourage customization of the template based on your organization’s needs. Feel free to add or modify sections that are particularly relevant to your unique audience segments.</a:t>
            </a:r>
          </a:p>
          <a:p>
            <a:endParaRPr lang="en-US" dirty="0"/>
          </a:p>
          <a:p>
            <a:r>
              <a:rPr lang="en-US" b="1" dirty="0"/>
              <a:t>Actionable Insights: </a:t>
            </a:r>
            <a:r>
              <a:rPr lang="en-US" dirty="0"/>
              <a:t>Focus on deriving actionable insights that will be used to inform decision-making. Use the insights gathered to tailor marketing &amp; development strategies, improve event planning around audience experience, and enhance overall engagement.</a:t>
            </a:r>
          </a:p>
          <a:p>
            <a:endParaRPr lang="en-US" dirty="0"/>
          </a:p>
          <a:p>
            <a:r>
              <a:rPr lang="en-US" b="1" dirty="0"/>
              <a:t>Feedback Loop: </a:t>
            </a:r>
            <a:r>
              <a:rPr lang="en-US" dirty="0"/>
              <a:t>Highlight the need for a feedback loop. Regularly compare the audience profile with actual audience feedback and adjust strategies accordingly.</a:t>
            </a:r>
          </a:p>
        </p:txBody>
      </p:sp>
    </p:spTree>
    <p:extLst>
      <p:ext uri="{BB962C8B-B14F-4D97-AF65-F5344CB8AC3E}">
        <p14:creationId xmlns:p14="http://schemas.microsoft.com/office/powerpoint/2010/main" val="197477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90AAD9-9E7E-1745-0851-D67EB1DB5358}"/>
              </a:ext>
            </a:extLst>
          </p:cNvPr>
          <p:cNvSpPr/>
          <p:nvPr/>
        </p:nvSpPr>
        <p:spPr>
          <a:xfrm>
            <a:off x="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2">
            <a:extLst>
              <a:ext uri="{FF2B5EF4-FFF2-40B4-BE49-F238E27FC236}">
                <a16:creationId xmlns:a16="http://schemas.microsoft.com/office/drawing/2014/main" id="{F2CBFB21-BBF0-8D30-9DBF-D59E15670275}"/>
              </a:ext>
            </a:extLst>
          </p:cNvPr>
          <p:cNvSpPr>
            <a:spLocks noGrp="1"/>
          </p:cNvSpPr>
          <p:nvPr>
            <p:ph type="title"/>
          </p:nvPr>
        </p:nvSpPr>
        <p:spPr>
          <a:xfrm>
            <a:off x="0" y="3063174"/>
            <a:ext cx="6096000" cy="731652"/>
          </a:xfrm>
        </p:spPr>
        <p:txBody>
          <a:bodyPr>
            <a:normAutofit fontScale="90000"/>
          </a:bodyPr>
          <a:lstStyle/>
          <a:p>
            <a:pPr algn="ctr"/>
            <a:r>
              <a:rPr lang="en-US" b="1" dirty="0">
                <a:solidFill>
                  <a:schemeClr val="bg1"/>
                </a:solidFill>
              </a:rPr>
              <a:t>APPENDIX</a:t>
            </a:r>
          </a:p>
        </p:txBody>
      </p:sp>
      <p:sp>
        <p:nvSpPr>
          <p:cNvPr id="5" name="TextBox 4">
            <a:extLst>
              <a:ext uri="{FF2B5EF4-FFF2-40B4-BE49-F238E27FC236}">
                <a16:creationId xmlns:a16="http://schemas.microsoft.com/office/drawing/2014/main" id="{4D6A78EA-A860-B2D4-61FB-4B72B1E5EB2B}"/>
              </a:ext>
            </a:extLst>
          </p:cNvPr>
          <p:cNvSpPr txBox="1"/>
          <p:nvPr/>
        </p:nvSpPr>
        <p:spPr>
          <a:xfrm>
            <a:off x="6706525" y="2949327"/>
            <a:ext cx="4795284" cy="1200329"/>
          </a:xfrm>
          <a:prstGeom prst="rect">
            <a:avLst/>
          </a:prstGeom>
          <a:noFill/>
        </p:spPr>
        <p:txBody>
          <a:bodyPr wrap="square" rtlCol="0">
            <a:spAutoFit/>
          </a:bodyPr>
          <a:lstStyle/>
          <a:p>
            <a:pPr algn="ctr"/>
            <a:r>
              <a:rPr lang="en-US" sz="2400" dirty="0">
                <a:latin typeface="Brandon Grotesque Regular" panose="020B0503020203060202" pitchFamily="34" charset="77"/>
              </a:rPr>
              <a:t>Alternate Approach to Creating Respondent Personas Based on Survey Data</a:t>
            </a:r>
          </a:p>
        </p:txBody>
      </p:sp>
    </p:spTree>
    <p:extLst>
      <p:ext uri="{BB962C8B-B14F-4D97-AF65-F5344CB8AC3E}">
        <p14:creationId xmlns:p14="http://schemas.microsoft.com/office/powerpoint/2010/main" val="425448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8BF642-3FF7-3820-7188-62839751B2B3}"/>
              </a:ext>
            </a:extLst>
          </p:cNvPr>
          <p:cNvSpPr txBox="1">
            <a:spLocks/>
          </p:cNvSpPr>
          <p:nvPr/>
        </p:nvSpPr>
        <p:spPr>
          <a:xfrm>
            <a:off x="373248" y="465603"/>
            <a:ext cx="10515600" cy="5722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randon Grotesque Regular" panose="020B0503020203060202" pitchFamily="34" charset="77"/>
                <a:ea typeface="Brandon Grotesque Regular" panose="020B0503020203060202"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400" dirty="0"/>
              <a:t>A Process for Creating Respondent Personas </a:t>
            </a:r>
          </a:p>
        </p:txBody>
      </p:sp>
      <p:sp>
        <p:nvSpPr>
          <p:cNvPr id="4" name="TextBox 3">
            <a:extLst>
              <a:ext uri="{FF2B5EF4-FFF2-40B4-BE49-F238E27FC236}">
                <a16:creationId xmlns:a16="http://schemas.microsoft.com/office/drawing/2014/main" id="{77668758-CCFA-C05E-73BD-8C14FEB1C9CF}"/>
              </a:ext>
            </a:extLst>
          </p:cNvPr>
          <p:cNvSpPr txBox="1"/>
          <p:nvPr/>
        </p:nvSpPr>
        <p:spPr>
          <a:xfrm>
            <a:off x="480648" y="1703983"/>
            <a:ext cx="6668647" cy="4493538"/>
          </a:xfrm>
          <a:prstGeom prst="rect">
            <a:avLst/>
          </a:prstGeom>
          <a:solidFill>
            <a:schemeClr val="bg1"/>
          </a:solidFill>
        </p:spPr>
        <p:txBody>
          <a:bodyPr wrap="square" rtlCol="0">
            <a:spAutoFit/>
          </a:bodyPr>
          <a:lstStyle/>
          <a:p>
            <a:r>
              <a:rPr lang="en-US" sz="1600" b="1" dirty="0">
                <a:solidFill>
                  <a:schemeClr val="accent1"/>
                </a:solidFill>
                <a:latin typeface="Brandon Grotesque Regular" panose="020B0503020203060202" pitchFamily="34" charset="77"/>
              </a:rPr>
              <a:t>Process for creating stakeholder personas: </a:t>
            </a:r>
          </a:p>
          <a:p>
            <a:endParaRPr lang="en-US" sz="1500" dirty="0">
              <a:latin typeface="Brandon Grotesque Regular" panose="020B0503020203060202" pitchFamily="34" charset="77"/>
            </a:endParaRPr>
          </a:p>
          <a:p>
            <a:pPr marL="285750" indent="-285750">
              <a:buFont typeface="Wingdings" pitchFamily="2" charset="2"/>
              <a:buChar char="q"/>
            </a:pPr>
            <a:r>
              <a:rPr lang="en-US" sz="1500" dirty="0">
                <a:latin typeface="Brandon Grotesque Regular" panose="020B0503020203060202" pitchFamily="34" charset="77"/>
              </a:rPr>
              <a:t>Personas were created primarily using data from the survey.  </a:t>
            </a:r>
          </a:p>
          <a:p>
            <a:endParaRPr lang="en-US" sz="1500" dirty="0">
              <a:latin typeface="Brandon Grotesque Regular" panose="020B0503020203060202" pitchFamily="34" charset="77"/>
            </a:endParaRPr>
          </a:p>
          <a:p>
            <a:pPr marL="285750" indent="-285750">
              <a:buFont typeface="Wingdings" pitchFamily="2" charset="2"/>
              <a:buChar char="q"/>
            </a:pPr>
            <a:r>
              <a:rPr lang="en-US" sz="1500" dirty="0">
                <a:latin typeface="Brandon Grotesque Regular" panose="020B0503020203060202" pitchFamily="34" charset="77"/>
              </a:rPr>
              <a:t>Some elements of the personas (notably the section interests, hobbies and other leisure  activities) were imagined to further enhance the overall story for each fictional respondent. </a:t>
            </a:r>
          </a:p>
          <a:p>
            <a:pPr marL="285750" indent="-285750">
              <a:buFont typeface="Wingdings" pitchFamily="2" charset="2"/>
              <a:buChar char="q"/>
            </a:pPr>
            <a:endParaRPr lang="en-US" sz="1500" dirty="0">
              <a:latin typeface="Brandon Grotesque Regular" panose="020B0503020203060202" pitchFamily="34" charset="77"/>
            </a:endParaRPr>
          </a:p>
          <a:p>
            <a:pPr marL="285750" indent="-285750">
              <a:buFont typeface="Wingdings" pitchFamily="2" charset="2"/>
              <a:buChar char="q"/>
            </a:pPr>
            <a:r>
              <a:rPr lang="en-US" sz="1500" dirty="0">
                <a:latin typeface="Brandon Grotesque Regular" panose="020B0503020203060202" pitchFamily="34" charset="77"/>
              </a:rPr>
              <a:t>We did not use real names or people for these personas. </a:t>
            </a:r>
          </a:p>
          <a:p>
            <a:endParaRPr lang="en-US" sz="1500" dirty="0">
              <a:latin typeface="Brandon Grotesque Regular" panose="020B0503020203060202" pitchFamily="34" charset="77"/>
            </a:endParaRPr>
          </a:p>
          <a:p>
            <a:pPr marL="285750" indent="-285750">
              <a:buFont typeface="Wingdings" pitchFamily="2" charset="2"/>
              <a:buChar char="q"/>
            </a:pPr>
            <a:r>
              <a:rPr lang="en-US" sz="1500" dirty="0">
                <a:latin typeface="Brandon Grotesque Regular" panose="020B0503020203060202" pitchFamily="34" charset="77"/>
              </a:rPr>
              <a:t>We filtered the overall data across age ranges and across those who donated in the last 12 months, donated prior to the last 12 months, and never donated to the ORG. </a:t>
            </a:r>
          </a:p>
          <a:p>
            <a:pPr marL="285750" indent="-285750">
              <a:buFont typeface="Wingdings" pitchFamily="2" charset="2"/>
              <a:buChar char="q"/>
            </a:pPr>
            <a:endParaRPr lang="en-US" sz="1500" dirty="0">
              <a:latin typeface="Brandon Grotesque Regular" panose="020B0503020203060202" pitchFamily="34" charset="77"/>
            </a:endParaRPr>
          </a:p>
          <a:p>
            <a:pPr marL="285750" indent="-285750">
              <a:buFont typeface="Wingdings" pitchFamily="2" charset="2"/>
              <a:buChar char="q"/>
            </a:pPr>
            <a:r>
              <a:rPr lang="en-US" sz="1500" dirty="0">
                <a:latin typeface="Brandon Grotesque Regular" panose="020B0503020203060202" pitchFamily="34" charset="77"/>
              </a:rPr>
              <a:t>We created crosstabs to compare different age groups and donor status, with answers to specific questions, notably around perception, values, likelihood to donate, benefits, and donations to other organizations.  </a:t>
            </a:r>
          </a:p>
          <a:p>
            <a:pPr marL="285750" indent="-285750">
              <a:buFont typeface="Wingdings" pitchFamily="2" charset="2"/>
              <a:buChar char="q"/>
            </a:pPr>
            <a:endParaRPr lang="en-US" sz="1500" dirty="0">
              <a:latin typeface="Brandon Grotesque Regular" panose="020B0503020203060202" pitchFamily="34" charset="77"/>
            </a:endParaRPr>
          </a:p>
          <a:p>
            <a:pPr marL="285750" indent="-285750">
              <a:buFont typeface="Wingdings" pitchFamily="2" charset="2"/>
              <a:buChar char="q"/>
            </a:pPr>
            <a:r>
              <a:rPr lang="en-US" sz="1500" dirty="0">
                <a:latin typeface="Brandon Grotesque Regular" panose="020B0503020203060202" pitchFamily="34" charset="77"/>
              </a:rPr>
              <a:t>We created the profiles and preferences based on the most common answers for each segment. </a:t>
            </a:r>
          </a:p>
        </p:txBody>
      </p:sp>
      <p:sp>
        <p:nvSpPr>
          <p:cNvPr id="5" name="TextBox 4">
            <a:extLst>
              <a:ext uri="{FF2B5EF4-FFF2-40B4-BE49-F238E27FC236}">
                <a16:creationId xmlns:a16="http://schemas.microsoft.com/office/drawing/2014/main" id="{4221501B-D9B1-09E9-FFB3-4E1AC1A2FAC7}"/>
              </a:ext>
            </a:extLst>
          </p:cNvPr>
          <p:cNvSpPr txBox="1"/>
          <p:nvPr/>
        </p:nvSpPr>
        <p:spPr>
          <a:xfrm>
            <a:off x="7532751" y="1868083"/>
            <a:ext cx="4257141" cy="4093428"/>
          </a:xfrm>
          <a:prstGeom prst="rect">
            <a:avLst/>
          </a:prstGeom>
          <a:noFill/>
        </p:spPr>
        <p:txBody>
          <a:bodyPr wrap="square" rtlCol="0">
            <a:spAutoFit/>
          </a:bodyPr>
          <a:lstStyle/>
          <a:p>
            <a:pPr algn="ctr"/>
            <a:endParaRPr lang="en-US" sz="1300" b="1" dirty="0">
              <a:solidFill>
                <a:schemeClr val="accent1"/>
              </a:solidFill>
              <a:latin typeface="Brandon Grotesque Regular" panose="020B0503020203060202" pitchFamily="34" charset="77"/>
            </a:endParaRPr>
          </a:p>
          <a:p>
            <a:pPr algn="ctr"/>
            <a:r>
              <a:rPr lang="en-US" sz="1300" b="1" dirty="0">
                <a:solidFill>
                  <a:schemeClr val="accent1"/>
                </a:solidFill>
                <a:latin typeface="Brandon Grotesque Regular" panose="020B0503020203060202" pitchFamily="34" charset="77"/>
              </a:rPr>
              <a:t>Overview of some Respondent Figures</a:t>
            </a:r>
          </a:p>
          <a:p>
            <a:r>
              <a:rPr lang="en-US" sz="1300" dirty="0">
                <a:latin typeface="Brandon Grotesque Regular" panose="020B0503020203060202" pitchFamily="34" charset="77"/>
              </a:rPr>
              <a:t> </a:t>
            </a:r>
          </a:p>
          <a:p>
            <a:r>
              <a:rPr lang="en-US" sz="1300" b="1" dirty="0">
                <a:solidFill>
                  <a:schemeClr val="accent1"/>
                </a:solidFill>
                <a:latin typeface="Brandon Grotesque Regular" panose="020B0503020203060202" pitchFamily="34" charset="77"/>
              </a:rPr>
              <a:t>Gender divide: </a:t>
            </a:r>
          </a:p>
          <a:p>
            <a:pPr marL="171450" indent="-171450">
              <a:buFont typeface="Arial" panose="020B0604020202020204" pitchFamily="34" charset="0"/>
              <a:buChar char="•"/>
            </a:pPr>
            <a:r>
              <a:rPr lang="en-US" sz="1300" dirty="0">
                <a:latin typeface="Brandon Grotesque Regular" panose="020B0503020203060202" pitchFamily="34" charset="77"/>
              </a:rPr>
              <a:t>1223 Female respondents</a:t>
            </a:r>
          </a:p>
          <a:p>
            <a:pPr marL="171450" indent="-171450">
              <a:buFont typeface="Arial" panose="020B0604020202020204" pitchFamily="34" charset="0"/>
              <a:buChar char="•"/>
            </a:pPr>
            <a:r>
              <a:rPr lang="en-US" sz="1300" dirty="0">
                <a:latin typeface="Brandon Grotesque Regular" panose="020B0503020203060202" pitchFamily="34" charset="77"/>
              </a:rPr>
              <a:t>212 Male respondents</a:t>
            </a:r>
          </a:p>
          <a:p>
            <a:pPr marL="171450" indent="-171450">
              <a:buFont typeface="Arial" panose="020B0604020202020204" pitchFamily="34" charset="0"/>
              <a:buChar char="•"/>
            </a:pPr>
            <a:r>
              <a:rPr lang="en-US" sz="1300" dirty="0">
                <a:latin typeface="Brandon Grotesque Regular" panose="020B0503020203060202" pitchFamily="34" charset="77"/>
              </a:rPr>
              <a:t>46 non-binary and prefer not to say </a:t>
            </a:r>
          </a:p>
          <a:p>
            <a:pPr marL="285750" indent="-285750">
              <a:buFont typeface="Arial" panose="020B0604020202020204" pitchFamily="34" charset="0"/>
              <a:buChar char="•"/>
            </a:pPr>
            <a:endParaRPr lang="en-US" sz="1300" dirty="0">
              <a:latin typeface="Brandon Grotesque Regular" panose="020B0503020203060202" pitchFamily="34" charset="77"/>
            </a:endParaRPr>
          </a:p>
          <a:p>
            <a:r>
              <a:rPr lang="en-US" sz="1300" b="1" dirty="0">
                <a:solidFill>
                  <a:schemeClr val="accent1"/>
                </a:solidFill>
                <a:latin typeface="Brandon Grotesque Regular" panose="020B0503020203060202" pitchFamily="34" charset="77"/>
              </a:rPr>
              <a:t>Age divide: </a:t>
            </a:r>
          </a:p>
          <a:p>
            <a:pPr marL="285750" indent="-285750">
              <a:buFont typeface="Arial" panose="020B0604020202020204" pitchFamily="34" charset="0"/>
              <a:buChar char="•"/>
            </a:pPr>
            <a:r>
              <a:rPr lang="en-US" sz="1300" dirty="0">
                <a:latin typeface="Brandon Grotesque Regular" panose="020B0503020203060202" pitchFamily="34" charset="77"/>
              </a:rPr>
              <a:t>65 respondents between the ages of 18-30</a:t>
            </a:r>
          </a:p>
          <a:p>
            <a:pPr marL="285750" indent="-285750">
              <a:buFont typeface="Arial" panose="020B0604020202020204" pitchFamily="34" charset="0"/>
              <a:buChar char="•"/>
            </a:pPr>
            <a:r>
              <a:rPr lang="en-US" sz="1300" dirty="0">
                <a:latin typeface="Brandon Grotesque Regular" panose="020B0503020203060202" pitchFamily="34" charset="77"/>
              </a:rPr>
              <a:t>372 respondents between the ages of 31-45</a:t>
            </a:r>
          </a:p>
          <a:p>
            <a:pPr marL="285750" indent="-285750">
              <a:buFont typeface="Arial" panose="020B0604020202020204" pitchFamily="34" charset="0"/>
              <a:buChar char="•"/>
            </a:pPr>
            <a:r>
              <a:rPr lang="en-US" sz="1300" dirty="0">
                <a:latin typeface="Brandon Grotesque Regular" panose="020B0503020203060202" pitchFamily="34" charset="77"/>
              </a:rPr>
              <a:t>641 respondents between the ages of 46-65</a:t>
            </a:r>
          </a:p>
          <a:p>
            <a:pPr marL="285750" indent="-285750">
              <a:buFont typeface="Arial" panose="020B0604020202020204" pitchFamily="34" charset="0"/>
              <a:buChar char="•"/>
            </a:pPr>
            <a:r>
              <a:rPr lang="en-US" sz="1300" dirty="0">
                <a:latin typeface="Brandon Grotesque Regular" panose="020B0503020203060202" pitchFamily="34" charset="77"/>
              </a:rPr>
              <a:t>353 respondents between the ages of 66-80</a:t>
            </a:r>
          </a:p>
          <a:p>
            <a:pPr marL="285750" indent="-285750">
              <a:buFont typeface="Arial" panose="020B0604020202020204" pitchFamily="34" charset="0"/>
              <a:buChar char="•"/>
            </a:pPr>
            <a:r>
              <a:rPr lang="en-US" sz="1300" dirty="0">
                <a:latin typeface="Brandon Grotesque Regular" panose="020B0503020203060202" pitchFamily="34" charset="77"/>
              </a:rPr>
              <a:t>35 respondents over the ages of 80</a:t>
            </a:r>
          </a:p>
          <a:p>
            <a:pPr marL="285750" indent="-285750">
              <a:buFont typeface="Arial" panose="020B0604020202020204" pitchFamily="34" charset="0"/>
              <a:buChar char="•"/>
            </a:pPr>
            <a:endParaRPr lang="en-US" sz="1300" dirty="0">
              <a:latin typeface="Brandon Grotesque Regular" panose="020B0503020203060202" pitchFamily="34" charset="77"/>
            </a:endParaRPr>
          </a:p>
          <a:p>
            <a:r>
              <a:rPr lang="en-US" sz="1300" b="1" dirty="0">
                <a:solidFill>
                  <a:schemeClr val="accent1"/>
                </a:solidFill>
                <a:latin typeface="Brandon Grotesque Regular" panose="020B0503020203060202" pitchFamily="34" charset="77"/>
              </a:rPr>
              <a:t>Donation history: </a:t>
            </a:r>
          </a:p>
          <a:p>
            <a:pPr marL="285750" indent="-285750">
              <a:buFont typeface="Arial" panose="020B0604020202020204" pitchFamily="34" charset="0"/>
              <a:buChar char="•"/>
            </a:pPr>
            <a:r>
              <a:rPr lang="en-US" sz="1300" dirty="0">
                <a:latin typeface="Brandon Grotesque Regular" panose="020B0503020203060202" pitchFamily="34" charset="77"/>
              </a:rPr>
              <a:t>189 respondents donated to the ORG in last 12 months </a:t>
            </a:r>
          </a:p>
          <a:p>
            <a:pPr marL="285750" indent="-285750">
              <a:buFont typeface="Arial" panose="020B0604020202020204" pitchFamily="34" charset="0"/>
              <a:buChar char="•"/>
            </a:pPr>
            <a:r>
              <a:rPr lang="en-US" sz="1300" dirty="0">
                <a:latin typeface="Brandon Grotesque Regular" panose="020B0503020203060202" pitchFamily="34" charset="77"/>
              </a:rPr>
              <a:t>378 respondents donated to the ORG prior to the last 12 months </a:t>
            </a:r>
          </a:p>
          <a:p>
            <a:pPr marL="285750" indent="-285750">
              <a:buFont typeface="Arial" panose="020B0604020202020204" pitchFamily="34" charset="0"/>
              <a:buChar char="•"/>
            </a:pPr>
            <a:r>
              <a:rPr lang="en-US" sz="1300" dirty="0">
                <a:latin typeface="Brandon Grotesque Regular" panose="020B0503020203060202" pitchFamily="34" charset="77"/>
              </a:rPr>
              <a:t>1,052 respondents never donated to ORG</a:t>
            </a:r>
          </a:p>
        </p:txBody>
      </p:sp>
      <p:sp>
        <p:nvSpPr>
          <p:cNvPr id="6" name="Rectangle 5">
            <a:extLst>
              <a:ext uri="{FF2B5EF4-FFF2-40B4-BE49-F238E27FC236}">
                <a16:creationId xmlns:a16="http://schemas.microsoft.com/office/drawing/2014/main" id="{8F47F4EC-5390-008F-6519-3CA92011F269}"/>
              </a:ext>
            </a:extLst>
          </p:cNvPr>
          <p:cNvSpPr/>
          <p:nvPr/>
        </p:nvSpPr>
        <p:spPr>
          <a:xfrm>
            <a:off x="7382435" y="1868082"/>
            <a:ext cx="4557774" cy="4165341"/>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6AF4859-A9C6-09C9-4C49-B31879B38A67}"/>
              </a:ext>
            </a:extLst>
          </p:cNvPr>
          <p:cNvSpPr txBox="1"/>
          <p:nvPr/>
        </p:nvSpPr>
        <p:spPr>
          <a:xfrm>
            <a:off x="480648" y="1283698"/>
            <a:ext cx="11275412" cy="338554"/>
          </a:xfrm>
          <a:prstGeom prst="rect">
            <a:avLst/>
          </a:prstGeom>
          <a:solidFill>
            <a:schemeClr val="bg2"/>
          </a:solidFill>
          <a:ln>
            <a:noFill/>
          </a:ln>
        </p:spPr>
        <p:txBody>
          <a:bodyPr wrap="square" rtlCol="0">
            <a:spAutoFit/>
          </a:bodyPr>
          <a:lstStyle/>
          <a:p>
            <a:r>
              <a:rPr lang="en-US" sz="1600" dirty="0">
                <a:latin typeface="Brandon Grotesque Regular" panose="020B0503020203060202" pitchFamily="34" charset="77"/>
              </a:rPr>
              <a:t>We created different personas to exemplify the types of respondents/stakeholders currently engaging and/or donating to ORG.  </a:t>
            </a:r>
          </a:p>
        </p:txBody>
      </p:sp>
    </p:spTree>
    <p:extLst>
      <p:ext uri="{BB962C8B-B14F-4D97-AF65-F5344CB8AC3E}">
        <p14:creationId xmlns:p14="http://schemas.microsoft.com/office/powerpoint/2010/main" val="1880117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FF166E-1899-DCA8-366B-151E1F420FD3}"/>
              </a:ext>
            </a:extLst>
          </p:cNvPr>
          <p:cNvSpPr txBox="1">
            <a:spLocks/>
          </p:cNvSpPr>
          <p:nvPr/>
        </p:nvSpPr>
        <p:spPr>
          <a:xfrm>
            <a:off x="513347" y="431887"/>
            <a:ext cx="11337489" cy="5722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randon Grotesque Regular" panose="020B0503020203060202" pitchFamily="34" charset="77"/>
                <a:ea typeface="Brandon Grotesque Regular" panose="020B0503020203060202"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t>Never Donated to ORG (18-30yrs old) </a:t>
            </a:r>
          </a:p>
        </p:txBody>
      </p:sp>
      <p:pic>
        <p:nvPicPr>
          <p:cNvPr id="6" name="Picture 5" descr="A person with a bun&#10;&#10;Description automatically generated">
            <a:extLst>
              <a:ext uri="{FF2B5EF4-FFF2-40B4-BE49-F238E27FC236}">
                <a16:creationId xmlns:a16="http://schemas.microsoft.com/office/drawing/2014/main" id="{5826AD52-902A-663D-88CA-F26FA3EA6633}"/>
              </a:ext>
            </a:extLst>
          </p:cNvPr>
          <p:cNvPicPr>
            <a:picLocks noChangeAspect="1"/>
          </p:cNvPicPr>
          <p:nvPr/>
        </p:nvPicPr>
        <p:blipFill>
          <a:blip r:embed="rId2"/>
          <a:stretch>
            <a:fillRect/>
          </a:stretch>
        </p:blipFill>
        <p:spPr>
          <a:xfrm>
            <a:off x="513347" y="2624601"/>
            <a:ext cx="2801435" cy="3524704"/>
          </a:xfrm>
          <a:prstGeom prst="rect">
            <a:avLst/>
          </a:prstGeom>
        </p:spPr>
      </p:pic>
      <p:sp>
        <p:nvSpPr>
          <p:cNvPr id="8" name="TextBox 7">
            <a:extLst>
              <a:ext uri="{FF2B5EF4-FFF2-40B4-BE49-F238E27FC236}">
                <a16:creationId xmlns:a16="http://schemas.microsoft.com/office/drawing/2014/main" id="{E437E469-87FC-04EA-1ADA-60FCF6E8F4F2}"/>
              </a:ext>
            </a:extLst>
          </p:cNvPr>
          <p:cNvSpPr txBox="1"/>
          <p:nvPr/>
        </p:nvSpPr>
        <p:spPr>
          <a:xfrm>
            <a:off x="513347" y="1267914"/>
            <a:ext cx="5582653" cy="1015663"/>
          </a:xfrm>
          <a:prstGeom prst="rect">
            <a:avLst/>
          </a:prstGeom>
          <a:solidFill>
            <a:schemeClr val="tx2">
              <a:lumMod val="20000"/>
              <a:lumOff val="80000"/>
            </a:schemeClr>
          </a:solidFill>
          <a:ln>
            <a:noFill/>
          </a:ln>
        </p:spPr>
        <p:txBody>
          <a:bodyPr wrap="square" rtlCol="0">
            <a:spAutoFit/>
          </a:bodyPr>
          <a:lstStyle/>
          <a:p>
            <a:pPr algn="ctr"/>
            <a:r>
              <a:rPr lang="en-US" sz="1200" b="1" dirty="0">
                <a:solidFill>
                  <a:schemeClr val="accent1"/>
                </a:solidFill>
                <a:latin typeface="Brandon Grotesque Regular" panose="020B0503020203060202" pitchFamily="34" charset="77"/>
              </a:rPr>
              <a:t>Name: </a:t>
            </a:r>
            <a:r>
              <a:rPr lang="en-US" sz="1200" dirty="0">
                <a:latin typeface="Brandon Grotesque Regular" panose="020B0503020203060202" pitchFamily="34" charset="77"/>
              </a:rPr>
              <a:t>Catelyn </a:t>
            </a:r>
          </a:p>
          <a:p>
            <a:pPr algn="ctr"/>
            <a:r>
              <a:rPr lang="en-US" sz="1200" b="1" dirty="0">
                <a:solidFill>
                  <a:schemeClr val="accent1"/>
                </a:solidFill>
                <a:latin typeface="Brandon Grotesque Regular" panose="020B0503020203060202" pitchFamily="34" charset="77"/>
              </a:rPr>
              <a:t>Age: </a:t>
            </a:r>
            <a:r>
              <a:rPr lang="en-US" sz="1200" dirty="0">
                <a:latin typeface="Brandon Grotesque Regular" panose="020B0503020203060202" pitchFamily="34" charset="77"/>
              </a:rPr>
              <a:t>25 years old</a:t>
            </a:r>
          </a:p>
          <a:p>
            <a:pPr algn="ctr"/>
            <a:r>
              <a:rPr lang="en-US" sz="1200" b="1" dirty="0">
                <a:solidFill>
                  <a:schemeClr val="accent1"/>
                </a:solidFill>
                <a:latin typeface="Brandon Grotesque Regular" panose="020B0503020203060202" pitchFamily="34" charset="77"/>
              </a:rPr>
              <a:t>Education: </a:t>
            </a:r>
            <a:r>
              <a:rPr lang="en-US" sz="1200" dirty="0">
                <a:latin typeface="Brandon Grotesque Regular" panose="020B0503020203060202" pitchFamily="34" charset="77"/>
              </a:rPr>
              <a:t>Masters degree, MA Literature </a:t>
            </a:r>
          </a:p>
          <a:p>
            <a:pPr algn="ctr"/>
            <a:r>
              <a:rPr lang="en-US" sz="1200" b="1" dirty="0">
                <a:solidFill>
                  <a:schemeClr val="accent1"/>
                </a:solidFill>
                <a:latin typeface="Brandon Grotesque Regular" panose="020B0503020203060202" pitchFamily="34" charset="77"/>
              </a:rPr>
              <a:t>Occupation: </a:t>
            </a:r>
            <a:r>
              <a:rPr lang="en-US" sz="1200" dirty="0">
                <a:latin typeface="Brandon Grotesque Regular" panose="020B0503020203060202" pitchFamily="34" charset="77"/>
              </a:rPr>
              <a:t>Editor local newspaper / employed full time </a:t>
            </a:r>
          </a:p>
          <a:p>
            <a:pPr algn="ctr"/>
            <a:r>
              <a:rPr lang="en-US" sz="1200" b="1" dirty="0">
                <a:solidFill>
                  <a:schemeClr val="accent1"/>
                </a:solidFill>
                <a:latin typeface="Brandon Grotesque Regular" panose="020B0503020203060202" pitchFamily="34" charset="77"/>
              </a:rPr>
              <a:t>Status: </a:t>
            </a:r>
            <a:r>
              <a:rPr lang="en-US" sz="1200" dirty="0">
                <a:latin typeface="Brandon Grotesque Regular" panose="020B0503020203060202" pitchFamily="34" charset="77"/>
              </a:rPr>
              <a:t>Single</a:t>
            </a:r>
          </a:p>
        </p:txBody>
      </p:sp>
      <p:sp>
        <p:nvSpPr>
          <p:cNvPr id="9" name="TextBox 8">
            <a:extLst>
              <a:ext uri="{FF2B5EF4-FFF2-40B4-BE49-F238E27FC236}">
                <a16:creationId xmlns:a16="http://schemas.microsoft.com/office/drawing/2014/main" id="{34C0F6AD-F274-E1F7-DA65-577AD3D3984D}"/>
              </a:ext>
            </a:extLst>
          </p:cNvPr>
          <p:cNvSpPr txBox="1"/>
          <p:nvPr/>
        </p:nvSpPr>
        <p:spPr>
          <a:xfrm>
            <a:off x="3628899" y="2648802"/>
            <a:ext cx="3896540" cy="1569660"/>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Bio and connection to ORG: </a:t>
            </a:r>
            <a:endParaRPr lang="en-US" sz="1200" dirty="0">
              <a:latin typeface="Brandon Grotesque Regular" panose="020B0503020203060202" pitchFamily="34" charset="77"/>
            </a:endParaRPr>
          </a:p>
          <a:p>
            <a:pPr marL="285750" indent="-285750">
              <a:buFont typeface="Arial" panose="020B0604020202020204" pitchFamily="34" charset="0"/>
              <a:buChar char="•"/>
            </a:pPr>
            <a:r>
              <a:rPr lang="en-US" sz="1200" dirty="0">
                <a:latin typeface="Brandon Grotesque Regular" panose="020B0503020203060202" pitchFamily="34" charset="77"/>
              </a:rPr>
              <a:t>Local to CITY </a:t>
            </a:r>
          </a:p>
          <a:p>
            <a:pPr marL="285750" indent="-285750">
              <a:buFont typeface="Arial" panose="020B0604020202020204" pitchFamily="34" charset="0"/>
              <a:buChar char="•"/>
            </a:pPr>
            <a:r>
              <a:rPr lang="en-US" sz="1200" dirty="0">
                <a:latin typeface="Brandon Grotesque Regular" panose="020B0503020203060202" pitchFamily="34" charset="77"/>
              </a:rPr>
              <a:t>Attended ORG as a student in primary school</a:t>
            </a:r>
          </a:p>
          <a:p>
            <a:pPr marL="285750" indent="-285750">
              <a:buFont typeface="Arial" panose="020B0604020202020204" pitchFamily="34" charset="0"/>
              <a:buChar char="•"/>
            </a:pPr>
            <a:r>
              <a:rPr lang="en-US" sz="1200" dirty="0">
                <a:latin typeface="Brandon Grotesque Regular" panose="020B0503020203060202" pitchFamily="34" charset="77"/>
              </a:rPr>
              <a:t>Doesn’t attend as regularly as an adult </a:t>
            </a:r>
          </a:p>
          <a:p>
            <a:pPr marL="285750" indent="-285750">
              <a:buFont typeface="Arial" panose="020B0604020202020204" pitchFamily="34" charset="0"/>
              <a:buChar char="•"/>
            </a:pPr>
            <a:r>
              <a:rPr lang="en-US" sz="1200" dirty="0">
                <a:latin typeface="Brandon Grotesque Regular" panose="020B0503020203060202" pitchFamily="34" charset="77"/>
              </a:rPr>
              <a:t>Has never donated to the ORG </a:t>
            </a:r>
          </a:p>
          <a:p>
            <a:pPr marL="285750" indent="-285750">
              <a:buFont typeface="Arial" panose="020B0604020202020204" pitchFamily="34" charset="0"/>
              <a:buChar char="•"/>
            </a:pPr>
            <a:r>
              <a:rPr lang="en-US" sz="1200" dirty="0">
                <a:latin typeface="Brandon Grotesque Regular" panose="020B0503020203060202" pitchFamily="34" charset="77"/>
              </a:rPr>
              <a:t>Understands the charity status of the ORG </a:t>
            </a:r>
          </a:p>
          <a:p>
            <a:pPr marL="285750" indent="-285750">
              <a:buFont typeface="Arial" panose="020B0604020202020204" pitchFamily="34" charset="0"/>
              <a:buChar char="•"/>
            </a:pPr>
            <a:r>
              <a:rPr lang="en-US" sz="1200" dirty="0">
                <a:latin typeface="Brandon Grotesque Regular" panose="020B0503020203060202" pitchFamily="34" charset="77"/>
              </a:rPr>
              <a:t>Aware that the ORG has community programs, but not clear on the specific initiatives</a:t>
            </a:r>
          </a:p>
        </p:txBody>
      </p:sp>
      <p:sp>
        <p:nvSpPr>
          <p:cNvPr id="10" name="TextBox 9">
            <a:extLst>
              <a:ext uri="{FF2B5EF4-FFF2-40B4-BE49-F238E27FC236}">
                <a16:creationId xmlns:a16="http://schemas.microsoft.com/office/drawing/2014/main" id="{08E1312E-F3CE-2F3E-165A-6F1765A71A91}"/>
              </a:ext>
            </a:extLst>
          </p:cNvPr>
          <p:cNvSpPr txBox="1"/>
          <p:nvPr/>
        </p:nvSpPr>
        <p:spPr>
          <a:xfrm>
            <a:off x="7653776" y="2652676"/>
            <a:ext cx="3896540" cy="1569660"/>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Beliefs and other donations: </a:t>
            </a:r>
          </a:p>
          <a:p>
            <a:pPr marL="285750" indent="-285750">
              <a:buFont typeface="Arial" panose="020B0604020202020204" pitchFamily="34" charset="0"/>
              <a:buChar char="•"/>
            </a:pPr>
            <a:r>
              <a:rPr lang="en-US" sz="1200" dirty="0">
                <a:latin typeface="Brandon Grotesque Regular" panose="020B0503020203060202" pitchFamily="34" charset="77"/>
              </a:rPr>
              <a:t>Believes the arts play an important role in the vibrancy of the area</a:t>
            </a:r>
          </a:p>
          <a:p>
            <a:pPr marL="285750" indent="-285750">
              <a:buFont typeface="Arial" panose="020B0604020202020204" pitchFamily="34" charset="0"/>
              <a:buChar char="•"/>
            </a:pPr>
            <a:r>
              <a:rPr lang="en-US" sz="1200" dirty="0">
                <a:latin typeface="Brandon Grotesque Regular" panose="020B0503020203060202" pitchFamily="34" charset="77"/>
              </a:rPr>
              <a:t>With limited finances she prefers to volunteer her time vs. make numerous financial donations </a:t>
            </a:r>
          </a:p>
          <a:p>
            <a:pPr marL="285750" indent="-285750">
              <a:buFont typeface="Arial" panose="020B0604020202020204" pitchFamily="34" charset="0"/>
              <a:buChar char="•"/>
            </a:pPr>
            <a:r>
              <a:rPr lang="en-US" sz="1200" dirty="0">
                <a:latin typeface="Brandon Grotesque Regular" panose="020B0503020203060202" pitchFamily="34" charset="77"/>
              </a:rPr>
              <a:t>She donates to organizations that match her values most and with whom she has a personal relationship through connections with family and friends on staff </a:t>
            </a:r>
          </a:p>
        </p:txBody>
      </p:sp>
      <p:sp>
        <p:nvSpPr>
          <p:cNvPr id="11" name="TextBox 10">
            <a:extLst>
              <a:ext uri="{FF2B5EF4-FFF2-40B4-BE49-F238E27FC236}">
                <a16:creationId xmlns:a16="http://schemas.microsoft.com/office/drawing/2014/main" id="{C8135A40-D9A4-28E9-2073-AC854B7D00A9}"/>
              </a:ext>
            </a:extLst>
          </p:cNvPr>
          <p:cNvSpPr txBox="1"/>
          <p:nvPr/>
        </p:nvSpPr>
        <p:spPr>
          <a:xfrm>
            <a:off x="3515857" y="4754985"/>
            <a:ext cx="8161189" cy="1200329"/>
          </a:xfrm>
          <a:prstGeom prst="rect">
            <a:avLst/>
          </a:prstGeom>
          <a:noFill/>
          <a:ln w="3175">
            <a:solidFill>
              <a:schemeClr val="tx1"/>
            </a:solidFill>
          </a:ln>
        </p:spPr>
        <p:txBody>
          <a:bodyPr wrap="square" rtlCol="0">
            <a:spAutoFit/>
          </a:bodyPr>
          <a:lstStyle/>
          <a:p>
            <a:r>
              <a:rPr lang="en-US" sz="1200" b="1" dirty="0">
                <a:solidFill>
                  <a:schemeClr val="accent1"/>
                </a:solidFill>
                <a:latin typeface="Brandon Grotesque Regular" panose="020B0503020203060202" pitchFamily="34" charset="77"/>
              </a:rPr>
              <a:t>Likelihood to donate to the ORG? </a:t>
            </a:r>
            <a:endParaRPr lang="en-US" sz="1200" dirty="0">
              <a:latin typeface="Brandon Grotesque Regular" panose="020B0503020203060202" pitchFamily="34" charset="77"/>
            </a:endParaRPr>
          </a:p>
          <a:p>
            <a:pPr marL="285750" indent="-285750">
              <a:buFont typeface="Arial" panose="020B0604020202020204" pitchFamily="34" charset="0"/>
              <a:buChar char="•"/>
            </a:pPr>
            <a:r>
              <a:rPr lang="en-US" sz="1200" dirty="0">
                <a:latin typeface="Brandon Grotesque Regular" panose="020B0503020203060202" pitchFamily="34" charset="77"/>
              </a:rPr>
              <a:t>Community involvement is important to her overall perception of ORG   </a:t>
            </a:r>
          </a:p>
          <a:p>
            <a:pPr marL="285750" indent="-285750">
              <a:buFont typeface="Arial" panose="020B0604020202020204" pitchFamily="34" charset="0"/>
              <a:buChar char="•"/>
            </a:pPr>
            <a:r>
              <a:rPr lang="en-US" sz="1200" dirty="0">
                <a:latin typeface="Brandon Grotesque Regular" panose="020B0503020203060202" pitchFamily="34" charset="77"/>
              </a:rPr>
              <a:t>Would most likely consider donating to ORG for the first time if she received access to better seats </a:t>
            </a:r>
          </a:p>
          <a:p>
            <a:pPr marL="285750" indent="-285750">
              <a:buFont typeface="Arial" panose="020B0604020202020204" pitchFamily="34" charset="0"/>
              <a:buChar char="•"/>
            </a:pPr>
            <a:r>
              <a:rPr lang="en-US" sz="1200" dirty="0">
                <a:latin typeface="Brandon Grotesque Regular" panose="020B0503020203060202" pitchFamily="34" charset="77"/>
              </a:rPr>
              <a:t>Likes to attend arts events with friends, so free or more accessible/ discounted tickets could help </a:t>
            </a:r>
          </a:p>
          <a:p>
            <a:pPr marL="285750" indent="-285750">
              <a:buFont typeface="Arial" panose="020B0604020202020204" pitchFamily="34" charset="0"/>
              <a:buChar char="•"/>
            </a:pPr>
            <a:r>
              <a:rPr lang="en-US" sz="1200" dirty="0">
                <a:latin typeface="Brandon Grotesque Regular" panose="020B0503020203060202" pitchFamily="34" charset="77"/>
              </a:rPr>
              <a:t>She would also want to understand the impact of her gift as she is usually more involved in social causes addressing concrete and urgent needs </a:t>
            </a:r>
          </a:p>
        </p:txBody>
      </p:sp>
      <p:sp>
        <p:nvSpPr>
          <p:cNvPr id="12" name="Rectangle 11">
            <a:extLst>
              <a:ext uri="{FF2B5EF4-FFF2-40B4-BE49-F238E27FC236}">
                <a16:creationId xmlns:a16="http://schemas.microsoft.com/office/drawing/2014/main" id="{28A09294-DE3B-EABE-2D4E-02B71A38D5CE}"/>
              </a:ext>
            </a:extLst>
          </p:cNvPr>
          <p:cNvSpPr/>
          <p:nvPr/>
        </p:nvSpPr>
        <p:spPr>
          <a:xfrm>
            <a:off x="3517464" y="2624602"/>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13B59EF-E33C-336D-D567-A32100BB0C35}"/>
              </a:ext>
            </a:extLst>
          </p:cNvPr>
          <p:cNvSpPr/>
          <p:nvPr/>
        </p:nvSpPr>
        <p:spPr>
          <a:xfrm>
            <a:off x="7598059" y="2624601"/>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2773C66-EC57-D35B-FA6A-E9966F355F7B}"/>
              </a:ext>
            </a:extLst>
          </p:cNvPr>
          <p:cNvSpPr txBox="1"/>
          <p:nvPr/>
        </p:nvSpPr>
        <p:spPr>
          <a:xfrm>
            <a:off x="6239435" y="1267914"/>
            <a:ext cx="5471301" cy="1015663"/>
          </a:xfrm>
          <a:prstGeom prst="rect">
            <a:avLst/>
          </a:prstGeom>
          <a:solidFill>
            <a:schemeClr val="tx2">
              <a:lumMod val="20000"/>
              <a:lumOff val="80000"/>
            </a:schemeClr>
          </a:solidFill>
        </p:spPr>
        <p:txBody>
          <a:bodyPr wrap="square" rtlCol="0">
            <a:spAutoFit/>
          </a:bodyPr>
          <a:lstStyle/>
          <a:p>
            <a:pPr algn="ctr"/>
            <a:r>
              <a:rPr lang="en-US" sz="1200" b="1" dirty="0">
                <a:solidFill>
                  <a:schemeClr val="accent1"/>
                </a:solidFill>
                <a:latin typeface="Brandon Grotesque Regular" panose="020B0503020203060202" pitchFamily="34" charset="77"/>
              </a:rPr>
              <a:t>Interests, hobbies and other leisure activities</a:t>
            </a:r>
            <a:r>
              <a:rPr lang="en-US" sz="1200" dirty="0">
                <a:latin typeface="Brandon Grotesque Regular" panose="020B0503020203060202" pitchFamily="34" charset="77"/>
              </a:rPr>
              <a:t>: </a:t>
            </a:r>
          </a:p>
          <a:p>
            <a:pPr algn="ctr"/>
            <a:r>
              <a:rPr lang="en-US" sz="1200" dirty="0">
                <a:latin typeface="Brandon Grotesque Regular" panose="020B0503020203060202" pitchFamily="34" charset="77"/>
              </a:rPr>
              <a:t>Hiking and painting </a:t>
            </a:r>
          </a:p>
          <a:p>
            <a:pPr algn="ctr"/>
            <a:r>
              <a:rPr lang="en-US" sz="1200" dirty="0">
                <a:latin typeface="Brandon Grotesque Regular" panose="020B0503020203060202" pitchFamily="34" charset="77"/>
              </a:rPr>
              <a:t>Enjoys rock concerts </a:t>
            </a:r>
          </a:p>
          <a:p>
            <a:pPr algn="ctr"/>
            <a:r>
              <a:rPr lang="en-US" sz="1200" dirty="0">
                <a:latin typeface="Brandon Grotesque Regular" panose="020B0503020203060202" pitchFamily="34" charset="77"/>
              </a:rPr>
              <a:t>In spare time likes to attend local sporting event with friends </a:t>
            </a:r>
          </a:p>
          <a:p>
            <a:endParaRPr lang="en-US" sz="1200" dirty="0">
              <a:latin typeface="Brandon Grotesque Regular" panose="020B0503020203060202" pitchFamily="34" charset="77"/>
            </a:endParaRPr>
          </a:p>
        </p:txBody>
      </p:sp>
    </p:spTree>
    <p:extLst>
      <p:ext uri="{BB962C8B-B14F-4D97-AF65-F5344CB8AC3E}">
        <p14:creationId xmlns:p14="http://schemas.microsoft.com/office/powerpoint/2010/main" val="94973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edium shot of a person smiling&#10;&#10;Description automatically generated">
            <a:extLst>
              <a:ext uri="{FF2B5EF4-FFF2-40B4-BE49-F238E27FC236}">
                <a16:creationId xmlns:a16="http://schemas.microsoft.com/office/drawing/2014/main" id="{3FEBC5CF-DFCD-7C00-6669-2B69B628B5B3}"/>
              </a:ext>
            </a:extLst>
          </p:cNvPr>
          <p:cNvPicPr>
            <a:picLocks noChangeAspect="1"/>
          </p:cNvPicPr>
          <p:nvPr/>
        </p:nvPicPr>
        <p:blipFill rotWithShape="1">
          <a:blip r:embed="rId2"/>
          <a:srcRect t="13753" b="2648"/>
          <a:stretch/>
        </p:blipFill>
        <p:spPr>
          <a:xfrm>
            <a:off x="558623" y="2608409"/>
            <a:ext cx="2801435" cy="3512991"/>
          </a:xfrm>
          <a:prstGeom prst="rect">
            <a:avLst/>
          </a:prstGeom>
        </p:spPr>
      </p:pic>
      <p:sp>
        <p:nvSpPr>
          <p:cNvPr id="8" name="Title 1">
            <a:extLst>
              <a:ext uri="{FF2B5EF4-FFF2-40B4-BE49-F238E27FC236}">
                <a16:creationId xmlns:a16="http://schemas.microsoft.com/office/drawing/2014/main" id="{69F5C962-8AFC-34E7-6E06-4DBB3EF9E2E6}"/>
              </a:ext>
            </a:extLst>
          </p:cNvPr>
          <p:cNvSpPr txBox="1">
            <a:spLocks/>
          </p:cNvSpPr>
          <p:nvPr/>
        </p:nvSpPr>
        <p:spPr>
          <a:xfrm>
            <a:off x="373247" y="465603"/>
            <a:ext cx="11337489" cy="5722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randon Grotesque Regular" panose="020B0503020203060202" pitchFamily="34" charset="77"/>
                <a:ea typeface="Brandon Grotesque Regular" panose="020B0503020203060202"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t>Never Donated to ORG (31-45yrs old) </a:t>
            </a:r>
          </a:p>
        </p:txBody>
      </p:sp>
      <p:sp>
        <p:nvSpPr>
          <p:cNvPr id="5" name="TextBox 4">
            <a:extLst>
              <a:ext uri="{FF2B5EF4-FFF2-40B4-BE49-F238E27FC236}">
                <a16:creationId xmlns:a16="http://schemas.microsoft.com/office/drawing/2014/main" id="{9C630CE7-B6A4-08F8-FA30-F13487B7D317}"/>
              </a:ext>
            </a:extLst>
          </p:cNvPr>
          <p:cNvSpPr txBox="1"/>
          <p:nvPr/>
        </p:nvSpPr>
        <p:spPr>
          <a:xfrm>
            <a:off x="513347" y="1267914"/>
            <a:ext cx="5582653" cy="1015663"/>
          </a:xfrm>
          <a:prstGeom prst="rect">
            <a:avLst/>
          </a:prstGeom>
          <a:solidFill>
            <a:schemeClr val="tx2">
              <a:lumMod val="20000"/>
              <a:lumOff val="80000"/>
            </a:schemeClr>
          </a:solidFill>
          <a:ln>
            <a:noFill/>
          </a:ln>
        </p:spPr>
        <p:txBody>
          <a:bodyPr wrap="square" rtlCol="0">
            <a:spAutoFit/>
          </a:bodyPr>
          <a:lstStyle/>
          <a:p>
            <a:pPr algn="ctr"/>
            <a:r>
              <a:rPr lang="en-US" sz="1200" b="1" dirty="0">
                <a:solidFill>
                  <a:schemeClr val="accent1"/>
                </a:solidFill>
                <a:latin typeface="Brandon Grotesque Regular" panose="020B0503020203060202" pitchFamily="34" charset="77"/>
              </a:rPr>
              <a:t>Name: </a:t>
            </a:r>
            <a:r>
              <a:rPr lang="en-US" sz="1200" dirty="0">
                <a:solidFill>
                  <a:schemeClr val="tx1"/>
                </a:solidFill>
                <a:latin typeface="Brandon Grotesque Regular" panose="020B0503020203060202" pitchFamily="34" charset="77"/>
              </a:rPr>
              <a:t>Vanessa</a:t>
            </a:r>
          </a:p>
          <a:p>
            <a:pPr algn="ctr"/>
            <a:r>
              <a:rPr lang="en-US" sz="1200" b="1" dirty="0">
                <a:solidFill>
                  <a:schemeClr val="accent1"/>
                </a:solidFill>
                <a:latin typeface="Brandon Grotesque Regular" panose="020B0503020203060202" pitchFamily="34" charset="77"/>
              </a:rPr>
              <a:t>Age: </a:t>
            </a:r>
            <a:r>
              <a:rPr lang="en-US" sz="1200" dirty="0">
                <a:solidFill>
                  <a:schemeClr val="tx1"/>
                </a:solidFill>
                <a:latin typeface="Brandon Grotesque Regular" panose="020B0503020203060202" pitchFamily="34" charset="77"/>
              </a:rPr>
              <a:t>42</a:t>
            </a:r>
            <a:r>
              <a:rPr lang="en-US" sz="1200" dirty="0">
                <a:latin typeface="Brandon Grotesque Regular" panose="020B0503020203060202" pitchFamily="34" charset="77"/>
              </a:rPr>
              <a:t> years old</a:t>
            </a:r>
          </a:p>
          <a:p>
            <a:pPr algn="ctr"/>
            <a:r>
              <a:rPr lang="en-US" sz="1200" b="1" dirty="0">
                <a:solidFill>
                  <a:schemeClr val="accent1"/>
                </a:solidFill>
                <a:latin typeface="Brandon Grotesque Regular" panose="020B0503020203060202" pitchFamily="34" charset="77"/>
              </a:rPr>
              <a:t>Education: </a:t>
            </a:r>
            <a:r>
              <a:rPr lang="en-US" sz="1200" dirty="0">
                <a:solidFill>
                  <a:schemeClr val="tx1"/>
                </a:solidFill>
                <a:latin typeface="Brandon Grotesque Regular" panose="020B0503020203060202" pitchFamily="34" charset="77"/>
              </a:rPr>
              <a:t>MBA degree </a:t>
            </a:r>
          </a:p>
          <a:p>
            <a:pPr algn="ctr"/>
            <a:r>
              <a:rPr lang="en-US" sz="1200" b="1" dirty="0">
                <a:solidFill>
                  <a:schemeClr val="accent1"/>
                </a:solidFill>
                <a:latin typeface="Brandon Grotesque Regular" panose="020B0503020203060202" pitchFamily="34" charset="77"/>
              </a:rPr>
              <a:t>Occupation: </a:t>
            </a:r>
            <a:r>
              <a:rPr lang="en-US" sz="1200" dirty="0">
                <a:solidFill>
                  <a:schemeClr val="tx1"/>
                </a:solidFill>
                <a:latin typeface="Brandon Grotesque Regular" panose="020B0503020203060202" pitchFamily="34" charset="77"/>
              </a:rPr>
              <a:t>Head of bank investment/employed full-time </a:t>
            </a:r>
          </a:p>
          <a:p>
            <a:pPr algn="ctr"/>
            <a:r>
              <a:rPr lang="en-US" sz="1200" b="1" dirty="0">
                <a:solidFill>
                  <a:schemeClr val="accent1"/>
                </a:solidFill>
                <a:latin typeface="Brandon Grotesque Regular" panose="020B0503020203060202" pitchFamily="34" charset="77"/>
              </a:rPr>
              <a:t>Status: </a:t>
            </a:r>
            <a:r>
              <a:rPr lang="en-US" sz="1200" dirty="0">
                <a:solidFill>
                  <a:schemeClr val="tx1"/>
                </a:solidFill>
                <a:latin typeface="Brandon Grotesque Regular" panose="020B0503020203060202" pitchFamily="34" charset="77"/>
              </a:rPr>
              <a:t>Married, no kids </a:t>
            </a:r>
          </a:p>
        </p:txBody>
      </p:sp>
      <p:sp>
        <p:nvSpPr>
          <p:cNvPr id="6" name="TextBox 5">
            <a:extLst>
              <a:ext uri="{FF2B5EF4-FFF2-40B4-BE49-F238E27FC236}">
                <a16:creationId xmlns:a16="http://schemas.microsoft.com/office/drawing/2014/main" id="{6D29334B-15AE-D612-1640-12D6DF8CA723}"/>
              </a:ext>
            </a:extLst>
          </p:cNvPr>
          <p:cNvSpPr txBox="1"/>
          <p:nvPr/>
        </p:nvSpPr>
        <p:spPr>
          <a:xfrm>
            <a:off x="6239435" y="1267914"/>
            <a:ext cx="5471301" cy="1015663"/>
          </a:xfrm>
          <a:prstGeom prst="rect">
            <a:avLst/>
          </a:prstGeom>
          <a:solidFill>
            <a:schemeClr val="tx2">
              <a:lumMod val="20000"/>
              <a:lumOff val="80000"/>
            </a:schemeClr>
          </a:solidFill>
        </p:spPr>
        <p:txBody>
          <a:bodyPr wrap="square" rtlCol="0">
            <a:spAutoFit/>
          </a:bodyPr>
          <a:lstStyle/>
          <a:p>
            <a:pPr algn="ctr"/>
            <a:r>
              <a:rPr lang="en-US" sz="1200" b="1" dirty="0">
                <a:solidFill>
                  <a:schemeClr val="accent1"/>
                </a:solidFill>
                <a:latin typeface="Brandon Grotesque Regular" panose="020B0503020203060202" pitchFamily="34" charset="77"/>
              </a:rPr>
              <a:t>Interests, hobbies and other leisure activities</a:t>
            </a:r>
            <a:r>
              <a:rPr lang="en-US" sz="1200" dirty="0">
                <a:latin typeface="Brandon Grotesque Regular" panose="020B0503020203060202" pitchFamily="34" charset="77"/>
              </a:rPr>
              <a:t>: </a:t>
            </a:r>
          </a:p>
          <a:p>
            <a:pPr algn="ctr"/>
            <a:r>
              <a:rPr lang="en-US" sz="1200" dirty="0">
                <a:latin typeface="Brandon Grotesque Regular" panose="020B0503020203060202" pitchFamily="34" charset="77"/>
              </a:rPr>
              <a:t>Art galleries, Zumba </a:t>
            </a:r>
          </a:p>
          <a:p>
            <a:pPr algn="ctr"/>
            <a:r>
              <a:rPr lang="en-US" sz="1200" dirty="0">
                <a:latin typeface="Brandon Grotesque Regular" panose="020B0503020203060202" pitchFamily="34" charset="77"/>
              </a:rPr>
              <a:t>Enjoys jazz music </a:t>
            </a:r>
          </a:p>
          <a:p>
            <a:pPr algn="ctr"/>
            <a:r>
              <a:rPr lang="en-US" sz="1200" dirty="0">
                <a:latin typeface="Brandon Grotesque Regular" panose="020B0503020203060202" pitchFamily="34" charset="77"/>
              </a:rPr>
              <a:t>In spare time likes to discover new restaurants with husband </a:t>
            </a:r>
          </a:p>
          <a:p>
            <a:pPr algn="ctr"/>
            <a:endParaRPr lang="en-US" sz="1200" dirty="0">
              <a:latin typeface="Brandon Grotesque Regular" panose="020B0503020203060202" pitchFamily="34" charset="77"/>
            </a:endParaRPr>
          </a:p>
        </p:txBody>
      </p:sp>
      <p:sp>
        <p:nvSpPr>
          <p:cNvPr id="9" name="TextBox 8">
            <a:extLst>
              <a:ext uri="{FF2B5EF4-FFF2-40B4-BE49-F238E27FC236}">
                <a16:creationId xmlns:a16="http://schemas.microsoft.com/office/drawing/2014/main" id="{257C3C55-388E-9C53-179F-F475644F19AE}"/>
              </a:ext>
            </a:extLst>
          </p:cNvPr>
          <p:cNvSpPr txBox="1"/>
          <p:nvPr/>
        </p:nvSpPr>
        <p:spPr>
          <a:xfrm>
            <a:off x="3515857" y="4754985"/>
            <a:ext cx="8161189" cy="1200329"/>
          </a:xfrm>
          <a:prstGeom prst="rect">
            <a:avLst/>
          </a:prstGeom>
          <a:noFill/>
          <a:ln w="3175">
            <a:noFill/>
          </a:ln>
        </p:spPr>
        <p:txBody>
          <a:bodyPr wrap="square" rtlCol="0">
            <a:spAutoFit/>
          </a:bodyPr>
          <a:lstStyle/>
          <a:p>
            <a:r>
              <a:rPr lang="en-US" sz="1200" b="1" dirty="0">
                <a:solidFill>
                  <a:schemeClr val="accent1"/>
                </a:solidFill>
                <a:latin typeface="Brandon Grotesque Regular" panose="020B0503020203060202" pitchFamily="34" charset="77"/>
              </a:rPr>
              <a:t>Likelihood to donate to the ORG?</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Community involvement is somewhat important to her overall perception of the ORG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She would consider donating to the ORG for the first time for specific perks, e.g., discounted tickets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She would also want more evidence of how her gift is being used, and the impact it would have</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Overall, she is more skeptical about donating to many organizations, and prefers to focus on a few charities where she is more familiar with the leadership. </a:t>
            </a:r>
          </a:p>
        </p:txBody>
      </p:sp>
      <p:sp>
        <p:nvSpPr>
          <p:cNvPr id="10" name="Rectangle 9">
            <a:extLst>
              <a:ext uri="{FF2B5EF4-FFF2-40B4-BE49-F238E27FC236}">
                <a16:creationId xmlns:a16="http://schemas.microsoft.com/office/drawing/2014/main" id="{3FDC3469-DAE2-8852-A2C8-36E7A95B2144}"/>
              </a:ext>
            </a:extLst>
          </p:cNvPr>
          <p:cNvSpPr/>
          <p:nvPr/>
        </p:nvSpPr>
        <p:spPr>
          <a:xfrm>
            <a:off x="3517464" y="2624602"/>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A9BDB6E-9EA4-CF23-2102-9BC5FC602255}"/>
              </a:ext>
            </a:extLst>
          </p:cNvPr>
          <p:cNvSpPr/>
          <p:nvPr/>
        </p:nvSpPr>
        <p:spPr>
          <a:xfrm>
            <a:off x="7598059" y="2624601"/>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CB8251B-0D39-B0C6-84C1-281284C2A033}"/>
              </a:ext>
            </a:extLst>
          </p:cNvPr>
          <p:cNvSpPr txBox="1"/>
          <p:nvPr/>
        </p:nvSpPr>
        <p:spPr>
          <a:xfrm>
            <a:off x="3511036" y="2624601"/>
            <a:ext cx="4087022" cy="1384995"/>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Bio and connection to ORG</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Moved to CITY 5 years ago for career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Attends occasional performances at the ORG- mostly for special occasions  (e.g., Christmas, birthdays)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Has never donated to the ORG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Understands the charity status of ORG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Generally aware that the ORG has community programs </a:t>
            </a:r>
          </a:p>
        </p:txBody>
      </p:sp>
      <p:sp>
        <p:nvSpPr>
          <p:cNvPr id="13" name="TextBox 12">
            <a:extLst>
              <a:ext uri="{FF2B5EF4-FFF2-40B4-BE49-F238E27FC236}">
                <a16:creationId xmlns:a16="http://schemas.microsoft.com/office/drawing/2014/main" id="{C2D8B96D-A0ED-5986-F99A-A434F22479A4}"/>
              </a:ext>
            </a:extLst>
          </p:cNvPr>
          <p:cNvSpPr txBox="1"/>
          <p:nvPr/>
        </p:nvSpPr>
        <p:spPr>
          <a:xfrm>
            <a:off x="7596451" y="2608409"/>
            <a:ext cx="3965858" cy="1569660"/>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Beliefs and other donations</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Very committed to community development and promoting access to health care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Donates primarily to health service organizations.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Is on the board for one non-profit where she is most active and gives the most time and money.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Understands the value of arts to community development- but isn’t as sure/convinced about the immediate impact </a:t>
            </a:r>
          </a:p>
        </p:txBody>
      </p:sp>
      <p:sp>
        <p:nvSpPr>
          <p:cNvPr id="14" name="Rectangle 13">
            <a:extLst>
              <a:ext uri="{FF2B5EF4-FFF2-40B4-BE49-F238E27FC236}">
                <a16:creationId xmlns:a16="http://schemas.microsoft.com/office/drawing/2014/main" id="{94C30172-05E9-F0C8-35BB-36C8B8140D68}"/>
              </a:ext>
            </a:extLst>
          </p:cNvPr>
          <p:cNvSpPr/>
          <p:nvPr/>
        </p:nvSpPr>
        <p:spPr>
          <a:xfrm>
            <a:off x="3514250" y="4754984"/>
            <a:ext cx="8161189" cy="1369692"/>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246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630CE7-B6A4-08F8-FA30-F13487B7D317}"/>
              </a:ext>
            </a:extLst>
          </p:cNvPr>
          <p:cNvSpPr txBox="1"/>
          <p:nvPr/>
        </p:nvSpPr>
        <p:spPr>
          <a:xfrm>
            <a:off x="513347" y="1267914"/>
            <a:ext cx="5582653" cy="1015663"/>
          </a:xfrm>
          <a:prstGeom prst="rect">
            <a:avLst/>
          </a:prstGeom>
          <a:solidFill>
            <a:schemeClr val="tx2">
              <a:lumMod val="20000"/>
              <a:lumOff val="80000"/>
            </a:schemeClr>
          </a:solidFill>
          <a:ln>
            <a:noFill/>
          </a:ln>
        </p:spPr>
        <p:txBody>
          <a:bodyPr wrap="square" rtlCol="0">
            <a:spAutoFit/>
          </a:bodyPr>
          <a:lstStyle/>
          <a:p>
            <a:pPr algn="ctr"/>
            <a:r>
              <a:rPr lang="en-US" sz="1200" b="1" dirty="0">
                <a:solidFill>
                  <a:schemeClr val="accent1"/>
                </a:solidFill>
                <a:latin typeface="Brandon Grotesque Regular" panose="020B0503020203060202" pitchFamily="34" charset="77"/>
              </a:rPr>
              <a:t>Name: </a:t>
            </a:r>
            <a:r>
              <a:rPr lang="en-US" sz="1200" dirty="0">
                <a:solidFill>
                  <a:schemeClr val="tx1"/>
                </a:solidFill>
                <a:latin typeface="Brandon Grotesque Regular" panose="020B0503020203060202" pitchFamily="34" charset="77"/>
              </a:rPr>
              <a:t>Louise</a:t>
            </a:r>
          </a:p>
          <a:p>
            <a:pPr algn="ctr"/>
            <a:r>
              <a:rPr lang="en-US" sz="1200" b="1" dirty="0">
                <a:solidFill>
                  <a:schemeClr val="accent1"/>
                </a:solidFill>
                <a:latin typeface="Brandon Grotesque Regular" panose="020B0503020203060202" pitchFamily="34" charset="77"/>
              </a:rPr>
              <a:t>Age: </a:t>
            </a:r>
            <a:r>
              <a:rPr lang="en-US" sz="1200" dirty="0">
                <a:solidFill>
                  <a:schemeClr val="tx1"/>
                </a:solidFill>
                <a:latin typeface="Brandon Grotesque Regular" panose="020B0503020203060202" pitchFamily="34" charset="77"/>
              </a:rPr>
              <a:t>50</a:t>
            </a:r>
          </a:p>
          <a:p>
            <a:pPr algn="ctr"/>
            <a:r>
              <a:rPr lang="en-US" sz="1200" b="1" dirty="0">
                <a:solidFill>
                  <a:schemeClr val="accent1"/>
                </a:solidFill>
                <a:latin typeface="Brandon Grotesque Regular" panose="020B0503020203060202" pitchFamily="34" charset="77"/>
              </a:rPr>
              <a:t>Education: </a:t>
            </a:r>
            <a:r>
              <a:rPr lang="en-US" sz="1200" dirty="0">
                <a:solidFill>
                  <a:schemeClr val="tx1"/>
                </a:solidFill>
                <a:latin typeface="Brandon Grotesque Regular" panose="020B0503020203060202" pitchFamily="34" charset="77"/>
              </a:rPr>
              <a:t>Masters degree, Psychology   </a:t>
            </a:r>
          </a:p>
          <a:p>
            <a:pPr algn="ctr"/>
            <a:r>
              <a:rPr lang="en-US" sz="1200" b="1" dirty="0">
                <a:solidFill>
                  <a:schemeClr val="accent1"/>
                </a:solidFill>
                <a:latin typeface="Brandon Grotesque Regular" panose="020B0503020203060202" pitchFamily="34" charset="77"/>
              </a:rPr>
              <a:t>Occupation: </a:t>
            </a:r>
            <a:r>
              <a:rPr lang="en-US" sz="1200" dirty="0">
                <a:solidFill>
                  <a:schemeClr val="tx1"/>
                </a:solidFill>
                <a:latin typeface="Brandon Grotesque Regular" panose="020B0503020203060202" pitchFamily="34" charset="77"/>
              </a:rPr>
              <a:t>Therapist, self-employed </a:t>
            </a:r>
          </a:p>
          <a:p>
            <a:pPr algn="ctr"/>
            <a:r>
              <a:rPr lang="en-US" sz="1200" b="1" dirty="0">
                <a:solidFill>
                  <a:schemeClr val="accent1"/>
                </a:solidFill>
                <a:latin typeface="Brandon Grotesque Regular" panose="020B0503020203060202" pitchFamily="34" charset="77"/>
              </a:rPr>
              <a:t>Status: </a:t>
            </a:r>
            <a:r>
              <a:rPr lang="en-US" sz="1200" dirty="0">
                <a:solidFill>
                  <a:schemeClr val="tx1"/>
                </a:solidFill>
                <a:latin typeface="Brandon Grotesque Regular" panose="020B0503020203060202" pitchFamily="34" charset="77"/>
              </a:rPr>
              <a:t>Married, with kids </a:t>
            </a:r>
          </a:p>
        </p:txBody>
      </p:sp>
      <p:sp>
        <p:nvSpPr>
          <p:cNvPr id="6" name="TextBox 5">
            <a:extLst>
              <a:ext uri="{FF2B5EF4-FFF2-40B4-BE49-F238E27FC236}">
                <a16:creationId xmlns:a16="http://schemas.microsoft.com/office/drawing/2014/main" id="{6D29334B-15AE-D612-1640-12D6DF8CA723}"/>
              </a:ext>
            </a:extLst>
          </p:cNvPr>
          <p:cNvSpPr txBox="1"/>
          <p:nvPr/>
        </p:nvSpPr>
        <p:spPr>
          <a:xfrm>
            <a:off x="6239435" y="1267914"/>
            <a:ext cx="5471301" cy="1015663"/>
          </a:xfrm>
          <a:prstGeom prst="rect">
            <a:avLst/>
          </a:prstGeom>
          <a:solidFill>
            <a:schemeClr val="tx2">
              <a:lumMod val="20000"/>
              <a:lumOff val="80000"/>
            </a:schemeClr>
          </a:solidFill>
        </p:spPr>
        <p:txBody>
          <a:bodyPr wrap="square" rtlCol="0">
            <a:spAutoFit/>
          </a:bodyPr>
          <a:lstStyle/>
          <a:p>
            <a:pPr algn="ctr"/>
            <a:r>
              <a:rPr lang="en-US" sz="1200" b="1" dirty="0">
                <a:solidFill>
                  <a:schemeClr val="accent1"/>
                </a:solidFill>
                <a:latin typeface="Brandon Grotesque Regular" panose="020B0503020203060202" pitchFamily="34" charset="77"/>
              </a:rPr>
              <a:t>Interests, hobbies and other leisure activities</a:t>
            </a:r>
            <a:r>
              <a:rPr lang="en-US" sz="1200" dirty="0">
                <a:latin typeface="Brandon Grotesque Regular" panose="020B0503020203060202" pitchFamily="34" charset="77"/>
              </a:rPr>
              <a:t>:</a:t>
            </a:r>
          </a:p>
          <a:p>
            <a:pPr algn="ctr"/>
            <a:r>
              <a:rPr lang="en-US" sz="1200" dirty="0">
                <a:latin typeface="Brandon Grotesque Regular" panose="020B0503020203060202" pitchFamily="34" charset="77"/>
              </a:rPr>
              <a:t>Hiking and yoga </a:t>
            </a:r>
          </a:p>
          <a:p>
            <a:pPr algn="ctr"/>
            <a:r>
              <a:rPr lang="en-US" sz="1200" dirty="0">
                <a:latin typeface="Brandon Grotesque Regular" panose="020B0503020203060202" pitchFamily="34" charset="77"/>
              </a:rPr>
              <a:t>Owns a dog, so participates in many outdoor activities </a:t>
            </a:r>
          </a:p>
          <a:p>
            <a:pPr algn="ctr"/>
            <a:r>
              <a:rPr lang="en-US" sz="1200" dirty="0">
                <a:latin typeface="Brandon Grotesque Regular" panose="020B0503020203060202" pitchFamily="34" charset="77"/>
              </a:rPr>
              <a:t>Has limited spare time, attends children's sporting events </a:t>
            </a:r>
          </a:p>
          <a:p>
            <a:pPr algn="ctr"/>
            <a:endParaRPr lang="en-US" sz="1200" dirty="0">
              <a:latin typeface="Brandon Grotesque Regular" panose="020B0503020203060202" pitchFamily="34" charset="77"/>
            </a:endParaRPr>
          </a:p>
        </p:txBody>
      </p:sp>
      <p:sp>
        <p:nvSpPr>
          <p:cNvPr id="9" name="TextBox 8">
            <a:extLst>
              <a:ext uri="{FF2B5EF4-FFF2-40B4-BE49-F238E27FC236}">
                <a16:creationId xmlns:a16="http://schemas.microsoft.com/office/drawing/2014/main" id="{257C3C55-388E-9C53-179F-F475644F19AE}"/>
              </a:ext>
            </a:extLst>
          </p:cNvPr>
          <p:cNvSpPr txBox="1"/>
          <p:nvPr/>
        </p:nvSpPr>
        <p:spPr>
          <a:xfrm>
            <a:off x="3515857" y="4754985"/>
            <a:ext cx="8161189" cy="1015663"/>
          </a:xfrm>
          <a:prstGeom prst="rect">
            <a:avLst/>
          </a:prstGeom>
          <a:noFill/>
          <a:ln w="3175">
            <a:noFill/>
          </a:ln>
        </p:spPr>
        <p:txBody>
          <a:bodyPr wrap="square" rtlCol="0">
            <a:spAutoFit/>
          </a:bodyPr>
          <a:lstStyle/>
          <a:p>
            <a:r>
              <a:rPr lang="en-US" sz="1200" b="1" dirty="0">
                <a:solidFill>
                  <a:schemeClr val="accent1"/>
                </a:solidFill>
                <a:latin typeface="Brandon Grotesque Regular" panose="020B0503020203060202" pitchFamily="34" charset="77"/>
              </a:rPr>
              <a:t>Likelihood to donate to the ORG?</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Community programs are important to her overall perception of the ORG</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Donates to organizations that are evidently values aligned, so understanding that connection to the ORG is critical</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Would consider renewing her typical annual gift if she felt more secure about her current financial situation and if she received more perks such as early ticket access and better seats</a:t>
            </a:r>
          </a:p>
        </p:txBody>
      </p:sp>
      <p:sp>
        <p:nvSpPr>
          <p:cNvPr id="10" name="Rectangle 9">
            <a:extLst>
              <a:ext uri="{FF2B5EF4-FFF2-40B4-BE49-F238E27FC236}">
                <a16:creationId xmlns:a16="http://schemas.microsoft.com/office/drawing/2014/main" id="{3FDC3469-DAE2-8852-A2C8-36E7A95B2144}"/>
              </a:ext>
            </a:extLst>
          </p:cNvPr>
          <p:cNvSpPr/>
          <p:nvPr/>
        </p:nvSpPr>
        <p:spPr>
          <a:xfrm>
            <a:off x="3517464" y="2624602"/>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A9BDB6E-9EA4-CF23-2102-9BC5FC602255}"/>
              </a:ext>
            </a:extLst>
          </p:cNvPr>
          <p:cNvSpPr/>
          <p:nvPr/>
        </p:nvSpPr>
        <p:spPr>
          <a:xfrm>
            <a:off x="7598059" y="2624601"/>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CB8251B-0D39-B0C6-84C1-281284C2A033}"/>
              </a:ext>
            </a:extLst>
          </p:cNvPr>
          <p:cNvSpPr txBox="1"/>
          <p:nvPr/>
        </p:nvSpPr>
        <p:spPr>
          <a:xfrm>
            <a:off x="3632200" y="2624601"/>
            <a:ext cx="3965858" cy="1569660"/>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Bio and connection to ORG</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Local to CITY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Used to attend the ORG more regularly prior to having kids. Hopes to introduce children to the art form.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Donated to the ORG prior to the pandemic.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Understand the charity status of ORG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Is aware of the ORG’s community work, especially around the Financial Aid for the School </a:t>
            </a:r>
          </a:p>
        </p:txBody>
      </p:sp>
      <p:sp>
        <p:nvSpPr>
          <p:cNvPr id="13" name="TextBox 12">
            <a:extLst>
              <a:ext uri="{FF2B5EF4-FFF2-40B4-BE49-F238E27FC236}">
                <a16:creationId xmlns:a16="http://schemas.microsoft.com/office/drawing/2014/main" id="{C2D8B96D-A0ED-5986-F99A-A434F22479A4}"/>
              </a:ext>
            </a:extLst>
          </p:cNvPr>
          <p:cNvSpPr txBox="1"/>
          <p:nvPr/>
        </p:nvSpPr>
        <p:spPr>
          <a:xfrm>
            <a:off x="7596451" y="2608409"/>
            <a:ext cx="3965858" cy="1754326"/>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Beliefs and other donations</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Very committed to the arts and cultural scene in CITY, but she prefers to donate to smaller organizations where her children are involved. </a:t>
            </a:r>
            <a:endParaRPr lang="en-US" sz="1200" b="1" dirty="0">
              <a:solidFill>
                <a:schemeClr val="tx1"/>
              </a:solidFill>
              <a:latin typeface="Brandon Grotesque Regular" panose="020B0503020203060202" pitchFamily="34" charset="77"/>
            </a:endParaRP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Also volunteers her time to a health-related organization, where she has a friend on staff.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Has not renewed her gift to the ORG this year because of overall financial constraints. She has reduced her giving across the board. </a:t>
            </a:r>
          </a:p>
        </p:txBody>
      </p:sp>
      <p:sp>
        <p:nvSpPr>
          <p:cNvPr id="14" name="Rectangle 13">
            <a:extLst>
              <a:ext uri="{FF2B5EF4-FFF2-40B4-BE49-F238E27FC236}">
                <a16:creationId xmlns:a16="http://schemas.microsoft.com/office/drawing/2014/main" id="{94C30172-05E9-F0C8-35BB-36C8B8140D68}"/>
              </a:ext>
            </a:extLst>
          </p:cNvPr>
          <p:cNvSpPr/>
          <p:nvPr/>
        </p:nvSpPr>
        <p:spPr>
          <a:xfrm>
            <a:off x="3514250" y="4754984"/>
            <a:ext cx="8161189" cy="1369692"/>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2" name="Picture 1" descr="A person smiling at the camera&#10;&#10;Description automatically generated">
            <a:extLst>
              <a:ext uri="{FF2B5EF4-FFF2-40B4-BE49-F238E27FC236}">
                <a16:creationId xmlns:a16="http://schemas.microsoft.com/office/drawing/2014/main" id="{7B5358F7-74A7-B009-BC16-2EFA98D52713}"/>
              </a:ext>
            </a:extLst>
          </p:cNvPr>
          <p:cNvPicPr>
            <a:picLocks noChangeAspect="1"/>
          </p:cNvPicPr>
          <p:nvPr/>
        </p:nvPicPr>
        <p:blipFill rotWithShape="1">
          <a:blip r:embed="rId2"/>
          <a:srcRect l="13648" r="31005"/>
          <a:stretch/>
        </p:blipFill>
        <p:spPr>
          <a:xfrm>
            <a:off x="513347" y="2650116"/>
            <a:ext cx="2884559" cy="3474560"/>
          </a:xfrm>
          <a:prstGeom prst="rect">
            <a:avLst/>
          </a:prstGeom>
          <a:ln>
            <a:solidFill>
              <a:schemeClr val="tx1"/>
            </a:solidFill>
          </a:ln>
        </p:spPr>
      </p:pic>
      <p:sp>
        <p:nvSpPr>
          <p:cNvPr id="15" name="Title 1">
            <a:extLst>
              <a:ext uri="{FF2B5EF4-FFF2-40B4-BE49-F238E27FC236}">
                <a16:creationId xmlns:a16="http://schemas.microsoft.com/office/drawing/2014/main" id="{032A83E1-7DFB-483D-CEE6-E34F18FF4D87}"/>
              </a:ext>
            </a:extLst>
          </p:cNvPr>
          <p:cNvSpPr txBox="1">
            <a:spLocks/>
          </p:cNvSpPr>
          <p:nvPr/>
        </p:nvSpPr>
        <p:spPr>
          <a:xfrm>
            <a:off x="373247" y="465603"/>
            <a:ext cx="11818753" cy="5722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randon Grotesque Regular" panose="020B0503020203060202" pitchFamily="34" charset="77"/>
                <a:ea typeface="Brandon Grotesque Regular" panose="020B0503020203060202"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t>Donated to the ORG Prior to Last 12 months (46-65yrs old) </a:t>
            </a:r>
          </a:p>
        </p:txBody>
      </p:sp>
    </p:spTree>
    <p:extLst>
      <p:ext uri="{BB962C8B-B14F-4D97-AF65-F5344CB8AC3E}">
        <p14:creationId xmlns:p14="http://schemas.microsoft.com/office/powerpoint/2010/main" val="2252313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n old person smiling&#10;&#10;Description automatically generated">
            <a:extLst>
              <a:ext uri="{FF2B5EF4-FFF2-40B4-BE49-F238E27FC236}">
                <a16:creationId xmlns:a16="http://schemas.microsoft.com/office/drawing/2014/main" id="{9C620240-89DC-8959-A2EA-310A6B65F2C4}"/>
              </a:ext>
            </a:extLst>
          </p:cNvPr>
          <p:cNvPicPr>
            <a:picLocks noChangeAspect="1"/>
          </p:cNvPicPr>
          <p:nvPr/>
        </p:nvPicPr>
        <p:blipFill rotWithShape="1">
          <a:blip r:embed="rId2"/>
          <a:srcRect t="3210" b="14011"/>
          <a:stretch/>
        </p:blipFill>
        <p:spPr>
          <a:xfrm>
            <a:off x="538832" y="2624601"/>
            <a:ext cx="2859074" cy="3500075"/>
          </a:xfrm>
          <a:prstGeom prst="rect">
            <a:avLst/>
          </a:prstGeom>
        </p:spPr>
      </p:pic>
      <p:sp>
        <p:nvSpPr>
          <p:cNvPr id="2" name="Title 1">
            <a:extLst>
              <a:ext uri="{FF2B5EF4-FFF2-40B4-BE49-F238E27FC236}">
                <a16:creationId xmlns:a16="http://schemas.microsoft.com/office/drawing/2014/main" id="{7787B3EE-3E12-3D7D-2F42-5DEA138A6DFD}"/>
              </a:ext>
            </a:extLst>
          </p:cNvPr>
          <p:cNvSpPr txBox="1">
            <a:spLocks/>
          </p:cNvSpPr>
          <p:nvPr/>
        </p:nvSpPr>
        <p:spPr>
          <a:xfrm>
            <a:off x="373247" y="465603"/>
            <a:ext cx="11818753" cy="57226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randon Grotesque Regular" panose="020B0503020203060202" pitchFamily="34" charset="77"/>
                <a:ea typeface="Brandon Grotesque Regular" panose="020B0503020203060202"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t>Donated to the ORG in the Last 12 months (66-80yrs old) </a:t>
            </a:r>
          </a:p>
        </p:txBody>
      </p:sp>
      <p:sp>
        <p:nvSpPr>
          <p:cNvPr id="4" name="TextBox 3">
            <a:extLst>
              <a:ext uri="{FF2B5EF4-FFF2-40B4-BE49-F238E27FC236}">
                <a16:creationId xmlns:a16="http://schemas.microsoft.com/office/drawing/2014/main" id="{234879BE-4288-3C9E-DE6B-F0828A7A0E2C}"/>
              </a:ext>
            </a:extLst>
          </p:cNvPr>
          <p:cNvSpPr txBox="1"/>
          <p:nvPr/>
        </p:nvSpPr>
        <p:spPr>
          <a:xfrm>
            <a:off x="513347" y="1267914"/>
            <a:ext cx="5582653" cy="1015663"/>
          </a:xfrm>
          <a:prstGeom prst="rect">
            <a:avLst/>
          </a:prstGeom>
          <a:solidFill>
            <a:schemeClr val="tx2">
              <a:lumMod val="20000"/>
              <a:lumOff val="80000"/>
            </a:schemeClr>
          </a:solidFill>
          <a:ln>
            <a:noFill/>
          </a:ln>
        </p:spPr>
        <p:txBody>
          <a:bodyPr wrap="square" rtlCol="0">
            <a:spAutoFit/>
          </a:bodyPr>
          <a:lstStyle/>
          <a:p>
            <a:pPr algn="ctr"/>
            <a:r>
              <a:rPr lang="en-US" sz="1200" b="1" dirty="0">
                <a:solidFill>
                  <a:schemeClr val="accent1"/>
                </a:solidFill>
                <a:latin typeface="Brandon Grotesque Regular" panose="020B0503020203060202" pitchFamily="34" charset="77"/>
              </a:rPr>
              <a:t>Name: </a:t>
            </a:r>
            <a:r>
              <a:rPr lang="en-US" sz="1200" dirty="0">
                <a:solidFill>
                  <a:schemeClr val="tx1"/>
                </a:solidFill>
                <a:latin typeface="Brandon Grotesque Regular" panose="020B0503020203060202" pitchFamily="34" charset="77"/>
              </a:rPr>
              <a:t>Gary</a:t>
            </a:r>
            <a:r>
              <a:rPr lang="en-US" sz="1200" b="1" dirty="0">
                <a:solidFill>
                  <a:schemeClr val="accent1"/>
                </a:solidFill>
                <a:latin typeface="Brandon Grotesque Regular" panose="020B0503020203060202" pitchFamily="34" charset="77"/>
              </a:rPr>
              <a:t> </a:t>
            </a:r>
            <a:endParaRPr lang="en-US" sz="1200" dirty="0">
              <a:solidFill>
                <a:schemeClr val="tx1"/>
              </a:solidFill>
              <a:latin typeface="Brandon Grotesque Regular" panose="020B0503020203060202" pitchFamily="34" charset="77"/>
            </a:endParaRPr>
          </a:p>
          <a:p>
            <a:pPr algn="ctr"/>
            <a:r>
              <a:rPr lang="en-US" sz="1200" b="1" dirty="0">
                <a:solidFill>
                  <a:schemeClr val="accent1"/>
                </a:solidFill>
                <a:latin typeface="Brandon Grotesque Regular" panose="020B0503020203060202" pitchFamily="34" charset="77"/>
              </a:rPr>
              <a:t>Age: </a:t>
            </a:r>
            <a:r>
              <a:rPr lang="en-US" sz="1200" dirty="0">
                <a:solidFill>
                  <a:schemeClr val="tx1"/>
                </a:solidFill>
                <a:latin typeface="Brandon Grotesque Regular" panose="020B0503020203060202" pitchFamily="34" charset="77"/>
              </a:rPr>
              <a:t>70</a:t>
            </a:r>
          </a:p>
          <a:p>
            <a:pPr algn="ctr"/>
            <a:r>
              <a:rPr lang="en-US" sz="1200" b="1" dirty="0">
                <a:solidFill>
                  <a:schemeClr val="accent1"/>
                </a:solidFill>
                <a:latin typeface="Brandon Grotesque Regular" panose="020B0503020203060202" pitchFamily="34" charset="77"/>
              </a:rPr>
              <a:t>Education: </a:t>
            </a:r>
            <a:r>
              <a:rPr lang="en-US" sz="1200" dirty="0">
                <a:solidFill>
                  <a:schemeClr val="tx1"/>
                </a:solidFill>
                <a:latin typeface="Brandon Grotesque Regular" panose="020B0503020203060202" pitchFamily="34" charset="77"/>
              </a:rPr>
              <a:t>Masters degree, Education   </a:t>
            </a:r>
          </a:p>
          <a:p>
            <a:pPr algn="ctr"/>
            <a:r>
              <a:rPr lang="en-US" sz="1200" b="1" dirty="0">
                <a:solidFill>
                  <a:schemeClr val="accent1"/>
                </a:solidFill>
                <a:latin typeface="Brandon Grotesque Regular" panose="020B0503020203060202" pitchFamily="34" charset="77"/>
              </a:rPr>
              <a:t>Occupation: </a:t>
            </a:r>
            <a:r>
              <a:rPr lang="en-US" sz="1200" dirty="0">
                <a:solidFill>
                  <a:schemeClr val="tx1"/>
                </a:solidFill>
                <a:latin typeface="Brandon Grotesque Regular" panose="020B0503020203060202" pitchFamily="34" charset="77"/>
              </a:rPr>
              <a:t>Former High School teacher, retired </a:t>
            </a:r>
          </a:p>
          <a:p>
            <a:pPr algn="ctr"/>
            <a:r>
              <a:rPr lang="en-US" sz="1200" b="1" dirty="0">
                <a:solidFill>
                  <a:schemeClr val="accent1"/>
                </a:solidFill>
                <a:latin typeface="Brandon Grotesque Regular" panose="020B0503020203060202" pitchFamily="34" charset="77"/>
              </a:rPr>
              <a:t>Status: </a:t>
            </a:r>
            <a:r>
              <a:rPr lang="en-US" sz="1200" dirty="0">
                <a:solidFill>
                  <a:schemeClr val="tx1"/>
                </a:solidFill>
                <a:latin typeface="Brandon Grotesque Regular" panose="020B0503020203060202" pitchFamily="34" charset="77"/>
              </a:rPr>
              <a:t>Married with adult kids </a:t>
            </a:r>
          </a:p>
        </p:txBody>
      </p:sp>
      <p:sp>
        <p:nvSpPr>
          <p:cNvPr id="6" name="TextBox 5">
            <a:extLst>
              <a:ext uri="{FF2B5EF4-FFF2-40B4-BE49-F238E27FC236}">
                <a16:creationId xmlns:a16="http://schemas.microsoft.com/office/drawing/2014/main" id="{CD7CB3DD-6FEF-0874-71B4-87B04EB9D99C}"/>
              </a:ext>
            </a:extLst>
          </p:cNvPr>
          <p:cNvSpPr txBox="1"/>
          <p:nvPr/>
        </p:nvSpPr>
        <p:spPr>
          <a:xfrm>
            <a:off x="6239435" y="1267914"/>
            <a:ext cx="5471301" cy="1015663"/>
          </a:xfrm>
          <a:prstGeom prst="rect">
            <a:avLst/>
          </a:prstGeom>
          <a:solidFill>
            <a:schemeClr val="tx2">
              <a:lumMod val="20000"/>
              <a:lumOff val="80000"/>
            </a:schemeClr>
          </a:solidFill>
        </p:spPr>
        <p:txBody>
          <a:bodyPr wrap="square" rtlCol="0">
            <a:spAutoFit/>
          </a:bodyPr>
          <a:lstStyle/>
          <a:p>
            <a:pPr algn="ctr"/>
            <a:r>
              <a:rPr lang="en-US" sz="1200" b="1" dirty="0">
                <a:solidFill>
                  <a:schemeClr val="accent1"/>
                </a:solidFill>
                <a:latin typeface="Brandon Grotesque Regular" panose="020B0503020203060202" pitchFamily="34" charset="77"/>
              </a:rPr>
              <a:t>Interests, hobbies and other leisure activities</a:t>
            </a:r>
            <a:r>
              <a:rPr lang="en-US" sz="1200" dirty="0">
                <a:latin typeface="Brandon Grotesque Regular" panose="020B0503020203060202" pitchFamily="34" charset="77"/>
              </a:rPr>
              <a:t>: </a:t>
            </a:r>
          </a:p>
          <a:p>
            <a:pPr algn="ctr"/>
            <a:r>
              <a:rPr lang="en-US" sz="1200" dirty="0">
                <a:latin typeface="Brandon Grotesque Regular" panose="020B0503020203060202" pitchFamily="34" charset="77"/>
              </a:rPr>
              <a:t>Gardening and cross word puzzles </a:t>
            </a:r>
          </a:p>
          <a:p>
            <a:pPr algn="ctr"/>
            <a:r>
              <a:rPr lang="en-US" sz="1200" dirty="0">
                <a:latin typeface="Brandon Grotesque Regular" panose="020B0503020203060202" pitchFamily="34" charset="77"/>
              </a:rPr>
              <a:t>Continues to stay active and travels with family </a:t>
            </a:r>
          </a:p>
          <a:p>
            <a:pPr algn="ctr"/>
            <a:r>
              <a:rPr lang="en-US" sz="1200" dirty="0">
                <a:latin typeface="Brandon Grotesque Regular" panose="020B0503020203060202" pitchFamily="34" charset="77"/>
              </a:rPr>
              <a:t>Enjoys dinner and cultural outings with wife </a:t>
            </a:r>
          </a:p>
          <a:p>
            <a:pPr algn="ctr"/>
            <a:endParaRPr lang="en-US" sz="1200" dirty="0">
              <a:latin typeface="Brandon Grotesque Regular" panose="020B0503020203060202" pitchFamily="34" charset="77"/>
            </a:endParaRPr>
          </a:p>
        </p:txBody>
      </p:sp>
      <p:sp>
        <p:nvSpPr>
          <p:cNvPr id="7" name="TextBox 6">
            <a:extLst>
              <a:ext uri="{FF2B5EF4-FFF2-40B4-BE49-F238E27FC236}">
                <a16:creationId xmlns:a16="http://schemas.microsoft.com/office/drawing/2014/main" id="{6C3115B3-5337-064E-25D8-82784D00BFB3}"/>
              </a:ext>
            </a:extLst>
          </p:cNvPr>
          <p:cNvSpPr txBox="1"/>
          <p:nvPr/>
        </p:nvSpPr>
        <p:spPr>
          <a:xfrm>
            <a:off x="3515857" y="4754985"/>
            <a:ext cx="8161189" cy="1200329"/>
          </a:xfrm>
          <a:prstGeom prst="rect">
            <a:avLst/>
          </a:prstGeom>
          <a:noFill/>
          <a:ln w="3175">
            <a:noFill/>
          </a:ln>
        </p:spPr>
        <p:txBody>
          <a:bodyPr wrap="square" rtlCol="0">
            <a:spAutoFit/>
          </a:bodyPr>
          <a:lstStyle/>
          <a:p>
            <a:r>
              <a:rPr lang="en-US" sz="1200" b="1" dirty="0">
                <a:solidFill>
                  <a:schemeClr val="accent1"/>
                </a:solidFill>
                <a:latin typeface="Brandon Grotesque Regular" panose="020B0503020203060202" pitchFamily="34" charset="77"/>
              </a:rPr>
              <a:t>View on current donations to the ORG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Donates for the love of the art form and to support the ORG’s overall activities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He is a regular donor to the ORG and believes his gift is enough (has given same amount consistently)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He enjoy access to the lounge and free parking- especially important for mobility issues with his wife</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Also enjoys early access to sales and events as he plans out his year between his two residences.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While he enjoys these donor benefits, he claims they are not key to motivating his donations</a:t>
            </a:r>
          </a:p>
        </p:txBody>
      </p:sp>
      <p:sp>
        <p:nvSpPr>
          <p:cNvPr id="8" name="Rectangle 7">
            <a:extLst>
              <a:ext uri="{FF2B5EF4-FFF2-40B4-BE49-F238E27FC236}">
                <a16:creationId xmlns:a16="http://schemas.microsoft.com/office/drawing/2014/main" id="{12A6E1A0-3361-78A4-5A66-2DCEBC9ED50B}"/>
              </a:ext>
            </a:extLst>
          </p:cNvPr>
          <p:cNvSpPr/>
          <p:nvPr/>
        </p:nvSpPr>
        <p:spPr>
          <a:xfrm>
            <a:off x="3517464" y="2624602"/>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F831143-B444-AB9E-8EC1-AB97D5F53CBB}"/>
              </a:ext>
            </a:extLst>
          </p:cNvPr>
          <p:cNvSpPr/>
          <p:nvPr/>
        </p:nvSpPr>
        <p:spPr>
          <a:xfrm>
            <a:off x="7598059" y="2624601"/>
            <a:ext cx="4080594" cy="2130383"/>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95D7775-9439-AB7E-B1F2-6F08D72FA0AB}"/>
              </a:ext>
            </a:extLst>
          </p:cNvPr>
          <p:cNvSpPr txBox="1"/>
          <p:nvPr/>
        </p:nvSpPr>
        <p:spPr>
          <a:xfrm>
            <a:off x="3632200" y="2624601"/>
            <a:ext cx="3965858" cy="1754326"/>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Bio and connection to ORG</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Has lived in CITY for over 20 years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Has a secondary home in the country- but enjoys the city for its cultural vibrancy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Attends the ORG regularly and has been donating for several years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Understands the charity status of ORG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Is aware of the ORG’s community programs, mainly their Financial Aid for the School </a:t>
            </a:r>
          </a:p>
        </p:txBody>
      </p:sp>
      <p:sp>
        <p:nvSpPr>
          <p:cNvPr id="11" name="TextBox 10">
            <a:extLst>
              <a:ext uri="{FF2B5EF4-FFF2-40B4-BE49-F238E27FC236}">
                <a16:creationId xmlns:a16="http://schemas.microsoft.com/office/drawing/2014/main" id="{F9EA9957-4E08-E955-BAAE-E2F2EDD65C36}"/>
              </a:ext>
            </a:extLst>
          </p:cNvPr>
          <p:cNvSpPr txBox="1"/>
          <p:nvPr/>
        </p:nvSpPr>
        <p:spPr>
          <a:xfrm>
            <a:off x="7596450" y="2608409"/>
            <a:ext cx="4078989" cy="1384995"/>
          </a:xfrm>
          <a:prstGeom prst="rect">
            <a:avLst/>
          </a:prstGeom>
          <a:noFill/>
        </p:spPr>
        <p:txBody>
          <a:bodyPr wrap="square" rtlCol="0">
            <a:spAutoFit/>
          </a:bodyPr>
          <a:lstStyle/>
          <a:p>
            <a:r>
              <a:rPr lang="en-US" sz="1200" b="1" dirty="0">
                <a:solidFill>
                  <a:schemeClr val="accent1"/>
                </a:solidFill>
                <a:latin typeface="Brandon Grotesque Regular" panose="020B0503020203060202" pitchFamily="34" charset="77"/>
              </a:rPr>
              <a:t>Beliefs and other donations</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Donates to many arts and cultural organizations in the area</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Also donates to international organizations and health and community development initiatives</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 He is confident in the impact and use of his gift to the ORG. </a:t>
            </a:r>
          </a:p>
          <a:p>
            <a:pPr marL="285750" indent="-285750">
              <a:buFont typeface="Arial" panose="020B0604020202020204" pitchFamily="34" charset="0"/>
              <a:buChar char="•"/>
            </a:pPr>
            <a:r>
              <a:rPr lang="en-US" sz="1200" dirty="0">
                <a:solidFill>
                  <a:schemeClr val="tx1"/>
                </a:solidFill>
                <a:latin typeface="Brandon Grotesque Regular" panose="020B0503020203060202" pitchFamily="34" charset="77"/>
              </a:rPr>
              <a:t>Community involvement of the ORG is very important to overall perception and values alignment</a:t>
            </a:r>
          </a:p>
        </p:txBody>
      </p:sp>
      <p:sp>
        <p:nvSpPr>
          <p:cNvPr id="12" name="Rectangle 11">
            <a:extLst>
              <a:ext uri="{FF2B5EF4-FFF2-40B4-BE49-F238E27FC236}">
                <a16:creationId xmlns:a16="http://schemas.microsoft.com/office/drawing/2014/main" id="{869E65A1-918E-7CDA-8152-B2193E6B3F5F}"/>
              </a:ext>
            </a:extLst>
          </p:cNvPr>
          <p:cNvSpPr/>
          <p:nvPr/>
        </p:nvSpPr>
        <p:spPr>
          <a:xfrm>
            <a:off x="3514250" y="4754984"/>
            <a:ext cx="8161189" cy="1369692"/>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7241619"/>
      </p:ext>
    </p:extLst>
  </p:cSld>
  <p:clrMapOvr>
    <a:masterClrMapping/>
  </p:clrMapOvr>
</p:sld>
</file>

<file path=ppt/theme/theme1.xml><?xml version="1.0" encoding="utf-8"?>
<a:theme xmlns:a="http://schemas.openxmlformats.org/drawingml/2006/main" name="ABA THeme">
  <a:themeElements>
    <a:clrScheme name="ABA Colors">
      <a:dk1>
        <a:sysClr val="windowText" lastClr="000000"/>
      </a:dk1>
      <a:lt1>
        <a:sysClr val="window" lastClr="FFFFFF"/>
      </a:lt1>
      <a:dk2>
        <a:srgbClr val="3D3D3D"/>
      </a:dk2>
      <a:lt2>
        <a:srgbClr val="E7E6E6"/>
      </a:lt2>
      <a:accent1>
        <a:srgbClr val="011CA1"/>
      </a:accent1>
      <a:accent2>
        <a:srgbClr val="F58020"/>
      </a:accent2>
      <a:accent3>
        <a:srgbClr val="692E91"/>
      </a:accent3>
      <a:accent4>
        <a:srgbClr val="FFC10E"/>
      </a:accent4>
      <a:accent5>
        <a:srgbClr val="C5D32E"/>
      </a:accent5>
      <a:accent6>
        <a:srgbClr val="E55D62"/>
      </a:accent6>
      <a:hlink>
        <a:srgbClr val="011CA1"/>
      </a:hlink>
      <a:folHlink>
        <a:srgbClr val="692E91"/>
      </a:folHlink>
    </a:clrScheme>
    <a:fontScheme name="Custom 1">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with ABA Colors" id="{AB5E339F-4284-5640-BD05-4FA551DC3DF4}" vid="{E659E9DC-78E0-B640-9DB7-3F6D769AC9B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ABA THeme</Template>
  <TotalTime>16591</TotalTime>
  <Words>2305</Words>
  <Application>Microsoft Macintosh PowerPoint</Application>
  <PresentationFormat>Widescreen</PresentationFormat>
  <Paragraphs>252</Paragraphs>
  <Slides>11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Brandon Grotesque Regular</vt:lpstr>
      <vt:lpstr>Calibri</vt:lpstr>
      <vt:lpstr>Palatino</vt:lpstr>
      <vt:lpstr>Wingdings</vt:lpstr>
      <vt:lpstr>ABA THeme</vt:lpstr>
      <vt:lpstr>Audience Persona Template</vt:lpstr>
      <vt:lpstr>PowerPoint Presentation</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Advisory Board for the Arts</dc:title>
  <dc:creator>Allyson Arnone</dc:creator>
  <cp:lastModifiedBy>Allyson Arnone</cp:lastModifiedBy>
  <cp:revision>266</cp:revision>
  <dcterms:created xsi:type="dcterms:W3CDTF">2023-08-18T18:55:40Z</dcterms:created>
  <dcterms:modified xsi:type="dcterms:W3CDTF">2024-02-20T22:04:04Z</dcterms:modified>
</cp:coreProperties>
</file>